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33"/>
  </p:notesMasterIdLst>
  <p:sldIdLst>
    <p:sldId id="359" r:id="rId5"/>
    <p:sldId id="481" r:id="rId6"/>
    <p:sldId id="479" r:id="rId7"/>
    <p:sldId id="460" r:id="rId8"/>
    <p:sldId id="498" r:id="rId9"/>
    <p:sldId id="499" r:id="rId10"/>
    <p:sldId id="500" r:id="rId11"/>
    <p:sldId id="501" r:id="rId12"/>
    <p:sldId id="461" r:id="rId13"/>
    <p:sldId id="463" r:id="rId14"/>
    <p:sldId id="493" r:id="rId15"/>
    <p:sldId id="513" r:id="rId16"/>
    <p:sldId id="509" r:id="rId17"/>
    <p:sldId id="512" r:id="rId18"/>
    <p:sldId id="510" r:id="rId19"/>
    <p:sldId id="511" r:id="rId20"/>
    <p:sldId id="508" r:id="rId21"/>
    <p:sldId id="484" r:id="rId22"/>
    <p:sldId id="505" r:id="rId23"/>
    <p:sldId id="495" r:id="rId24"/>
    <p:sldId id="496" r:id="rId25"/>
    <p:sldId id="497" r:id="rId26"/>
    <p:sldId id="502" r:id="rId27"/>
    <p:sldId id="503" r:id="rId28"/>
    <p:sldId id="504" r:id="rId29"/>
    <p:sldId id="506" r:id="rId30"/>
    <p:sldId id="507" r:id="rId31"/>
    <p:sldId id="472" r:id="rId32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rebuchet MS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rebuchet MS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rebuchet MS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rebuchet MS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rebuchet MS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rebuchet MS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rebuchet MS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rebuchet MS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rebuchet M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A46132E-3EAB-3E0A-55E0-F435EAC09F6C}" name="il mio PC" initials="iP" userId="bbc8d8a014a88ee7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ina De nigris" initials="MDn" lastIdx="124" clrIdx="0"/>
  <p:cmAuthor id="1" name="Archidata" initials="AT" lastIdx="8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66"/>
    <a:srgbClr val="0046D6"/>
    <a:srgbClr val="0E6EB6"/>
    <a:srgbClr val="18BAA8"/>
    <a:srgbClr val="DA5C57"/>
    <a:srgbClr val="40BAA8"/>
    <a:srgbClr val="254061"/>
    <a:srgbClr val="FFFF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2838BEF-8BB2-4498-84A7-C5851F593DF1}" styleName="Stile medio 4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84E427A-3D55-4303-BF80-6455036E1DE7}" styleName="Stile con tema 1 - Color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99" autoAdjust="0"/>
    <p:restoredTop sz="96404" autoAdjust="0"/>
  </p:normalViewPr>
  <p:slideViewPr>
    <p:cSldViewPr>
      <p:cViewPr varScale="1">
        <p:scale>
          <a:sx n="110" d="100"/>
          <a:sy n="110" d="100"/>
        </p:scale>
        <p:origin x="171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6356271127239562E-2"/>
          <c:y val="5.4618412231240615E-2"/>
          <c:w val="0.8932276404543863"/>
          <c:h val="0.79051338582677166"/>
        </c:manualLayout>
      </c:layout>
      <c:bar3DChart>
        <c:barDir val="col"/>
        <c:grouping val="standard"/>
        <c:varyColors val="0"/>
        <c:ser>
          <c:idx val="0"/>
          <c:order val="0"/>
          <c:tx>
            <c:v>F</c:v>
          </c:tx>
          <c:spPr>
            <a:gradFill rotWithShape="1">
              <a:gsLst>
                <a:gs pos="0">
                  <a:schemeClr val="accent6">
                    <a:tint val="100000"/>
                    <a:shade val="100000"/>
                    <a:satMod val="129999"/>
                  </a:schemeClr>
                </a:gs>
                <a:gs pos="100000">
                  <a:schemeClr val="accent6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c:spPr>
          <c:invertIfNegative val="0"/>
          <c:cat>
            <c:strRef>
              <c:f>GRAFICI!$B$49:$B$58</c:f>
              <c:strCache>
                <c:ptCount val="10"/>
                <c:pt idx="0">
                  <c:v>di 50 anni</c:v>
                </c:pt>
                <c:pt idx="1">
                  <c:v>50-55</c:v>
                </c:pt>
                <c:pt idx="2">
                  <c:v>56-60</c:v>
                </c:pt>
                <c:pt idx="3">
                  <c:v>61-65</c:v>
                </c:pt>
                <c:pt idx="4">
                  <c:v>66-70</c:v>
                </c:pt>
                <c:pt idx="5">
                  <c:v>71-75</c:v>
                </c:pt>
                <c:pt idx="6">
                  <c:v>76-80</c:v>
                </c:pt>
                <c:pt idx="7">
                  <c:v>81-85</c:v>
                </c:pt>
                <c:pt idx="8">
                  <c:v>86-90</c:v>
                </c:pt>
                <c:pt idx="9">
                  <c:v>90 e +</c:v>
                </c:pt>
              </c:strCache>
            </c:strRef>
          </c:cat>
          <c:val>
            <c:numRef>
              <c:f>GRAFICI!$C$49:$C$58</c:f>
              <c:numCache>
                <c:formatCode>General</c:formatCode>
                <c:ptCount val="10"/>
                <c:pt idx="0">
                  <c:v>3</c:v>
                </c:pt>
                <c:pt idx="1">
                  <c:v>3</c:v>
                </c:pt>
                <c:pt idx="2">
                  <c:v>5</c:v>
                </c:pt>
                <c:pt idx="3">
                  <c:v>4</c:v>
                </c:pt>
                <c:pt idx="4">
                  <c:v>4</c:v>
                </c:pt>
                <c:pt idx="5">
                  <c:v>11</c:v>
                </c:pt>
                <c:pt idx="6">
                  <c:v>7</c:v>
                </c:pt>
                <c:pt idx="7">
                  <c:v>4</c:v>
                </c:pt>
                <c:pt idx="8">
                  <c:v>8</c:v>
                </c:pt>
                <c:pt idx="9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D9-4CDE-8828-AEC6F7B357E8}"/>
            </c:ext>
          </c:extLst>
        </c:ser>
        <c:ser>
          <c:idx val="1"/>
          <c:order val="1"/>
          <c:tx>
            <c:v>M</c:v>
          </c:tx>
          <c:spPr>
            <a:gradFill rotWithShape="1">
              <a:gsLst>
                <a:gs pos="0">
                  <a:schemeClr val="accent5">
                    <a:tint val="100000"/>
                    <a:shade val="100000"/>
                    <a:satMod val="129999"/>
                  </a:schemeClr>
                </a:gs>
                <a:gs pos="100000">
                  <a:schemeClr val="accent5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c:spPr>
          <c:invertIfNegative val="0"/>
          <c:cat>
            <c:strRef>
              <c:f>GRAFICI!$B$49:$B$58</c:f>
              <c:strCache>
                <c:ptCount val="10"/>
                <c:pt idx="0">
                  <c:v>di 50 anni</c:v>
                </c:pt>
                <c:pt idx="1">
                  <c:v>50-55</c:v>
                </c:pt>
                <c:pt idx="2">
                  <c:v>56-60</c:v>
                </c:pt>
                <c:pt idx="3">
                  <c:v>61-65</c:v>
                </c:pt>
                <c:pt idx="4">
                  <c:v>66-70</c:v>
                </c:pt>
                <c:pt idx="5">
                  <c:v>71-75</c:v>
                </c:pt>
                <c:pt idx="6">
                  <c:v>76-80</c:v>
                </c:pt>
                <c:pt idx="7">
                  <c:v>81-85</c:v>
                </c:pt>
                <c:pt idx="8">
                  <c:v>86-90</c:v>
                </c:pt>
                <c:pt idx="9">
                  <c:v>90 e +</c:v>
                </c:pt>
              </c:strCache>
            </c:strRef>
          </c:cat>
          <c:val>
            <c:numRef>
              <c:f>GRAFICI!$D$49:$D$58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6</c:v>
                </c:pt>
                <c:pt idx="6">
                  <c:v>4</c:v>
                </c:pt>
                <c:pt idx="7">
                  <c:v>2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D9-4CDE-8828-AEC6F7B357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472320"/>
        <c:axId val="18338944"/>
        <c:axId val="44137088"/>
      </c:bar3DChart>
      <c:catAx>
        <c:axId val="184723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8338944"/>
        <c:crosses val="autoZero"/>
        <c:auto val="1"/>
        <c:lblAlgn val="ctr"/>
        <c:lblOffset val="100"/>
        <c:noMultiLvlLbl val="0"/>
      </c:catAx>
      <c:valAx>
        <c:axId val="18338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8472320"/>
        <c:crosses val="autoZero"/>
        <c:crossBetween val="between"/>
      </c:valAx>
      <c:serAx>
        <c:axId val="4413708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8338944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2400" b="1">
                <a:solidFill>
                  <a:schemeClr val="accent2">
                    <a:lumMod val="75000"/>
                  </a:schemeClr>
                </a:solidFill>
              </a:rPr>
              <a:t>HO BISOGNO DI SUPPORTO PER: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2934328125977234E-2"/>
          <c:y val="0.16824557015773484"/>
          <c:w val="0.95737910477814714"/>
          <c:h val="0.57849079011513793"/>
        </c:manualLayout>
      </c:layout>
      <c:pie3DChart>
        <c:varyColors val="1"/>
        <c:ser>
          <c:idx val="0"/>
          <c:order val="0"/>
          <c:explosion val="11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C0F-4E72-982E-BEC36E9C63B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C0F-4E72-982E-BEC36E9C63B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C0F-4E72-982E-BEC36E9C63B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C0F-4E72-982E-BEC36E9C63B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6C0F-4E72-982E-BEC36E9C63B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6C0F-4E72-982E-BEC36E9C63B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6C0F-4E72-982E-BEC36E9C63BC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6C0F-4E72-982E-BEC36E9C63B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Foglio1!$B$5:$B$12</c:f>
              <c:strCache>
                <c:ptCount val="8"/>
                <c:pt idx="0">
                  <c:v>le faccende di casa </c:v>
                </c:pt>
                <c:pt idx="1">
                  <c:v>per gestire la mia salute </c:v>
                </c:pt>
                <c:pt idx="2">
                  <c:v>le attività amministrative</c:v>
                </c:pt>
                <c:pt idx="3">
                  <c:v>per muovermi nel mio ambiente</c:v>
                </c:pt>
                <c:pt idx="4">
                  <c:v>supporto tecnologico digitale</c:v>
                </c:pt>
                <c:pt idx="5">
                  <c:v>per trovare occassione di svago</c:v>
                </c:pt>
                <c:pt idx="6">
                  <c:v> per supporto economico</c:v>
                </c:pt>
                <c:pt idx="7">
                  <c:v>per supporto alloggiativo</c:v>
                </c:pt>
              </c:strCache>
            </c:strRef>
          </c:cat>
          <c:val>
            <c:numRef>
              <c:f>Foglio1!$C$5:$C$12</c:f>
              <c:numCache>
                <c:formatCode>General</c:formatCode>
                <c:ptCount val="8"/>
                <c:pt idx="0">
                  <c:v>14</c:v>
                </c:pt>
                <c:pt idx="1">
                  <c:v>11</c:v>
                </c:pt>
                <c:pt idx="2">
                  <c:v>4</c:v>
                </c:pt>
                <c:pt idx="3">
                  <c:v>6</c:v>
                </c:pt>
                <c:pt idx="4">
                  <c:v>23</c:v>
                </c:pt>
                <c:pt idx="5">
                  <c:v>22</c:v>
                </c:pt>
                <c:pt idx="6">
                  <c:v>10</c:v>
                </c:pt>
                <c:pt idx="7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6C0F-4E72-982E-BEC36E9C63B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01" name="Shape 10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8988151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Trebuchet MS"/>
      </a:defRPr>
    </a:lvl1pPr>
    <a:lvl2pPr indent="228600" latinLnBrk="0">
      <a:defRPr sz="1200">
        <a:latin typeface="+mn-lt"/>
        <a:ea typeface="+mn-ea"/>
        <a:cs typeface="+mn-cs"/>
        <a:sym typeface="Trebuchet MS"/>
      </a:defRPr>
    </a:lvl2pPr>
    <a:lvl3pPr indent="457200" latinLnBrk="0">
      <a:defRPr sz="1200">
        <a:latin typeface="+mn-lt"/>
        <a:ea typeface="+mn-ea"/>
        <a:cs typeface="+mn-cs"/>
        <a:sym typeface="Trebuchet MS"/>
      </a:defRPr>
    </a:lvl3pPr>
    <a:lvl4pPr indent="685800" latinLnBrk="0">
      <a:defRPr sz="1200">
        <a:latin typeface="+mn-lt"/>
        <a:ea typeface="+mn-ea"/>
        <a:cs typeface="+mn-cs"/>
        <a:sym typeface="Trebuchet MS"/>
      </a:defRPr>
    </a:lvl4pPr>
    <a:lvl5pPr indent="914400" latinLnBrk="0">
      <a:defRPr sz="1200">
        <a:latin typeface="+mn-lt"/>
        <a:ea typeface="+mn-ea"/>
        <a:cs typeface="+mn-cs"/>
        <a:sym typeface="Trebuchet MS"/>
      </a:defRPr>
    </a:lvl5pPr>
    <a:lvl6pPr indent="1143000" latinLnBrk="0">
      <a:defRPr sz="1200">
        <a:latin typeface="+mn-lt"/>
        <a:ea typeface="+mn-ea"/>
        <a:cs typeface="+mn-cs"/>
        <a:sym typeface="Trebuchet MS"/>
      </a:defRPr>
    </a:lvl6pPr>
    <a:lvl7pPr indent="1371600" latinLnBrk="0">
      <a:defRPr sz="1200">
        <a:latin typeface="+mn-lt"/>
        <a:ea typeface="+mn-ea"/>
        <a:cs typeface="+mn-cs"/>
        <a:sym typeface="Trebuchet MS"/>
      </a:defRPr>
    </a:lvl7pPr>
    <a:lvl8pPr indent="1600200" latinLnBrk="0">
      <a:defRPr sz="1200">
        <a:latin typeface="+mn-lt"/>
        <a:ea typeface="+mn-ea"/>
        <a:cs typeface="+mn-cs"/>
        <a:sym typeface="Trebuchet MS"/>
      </a:defRPr>
    </a:lvl8pPr>
    <a:lvl9pPr indent="1828800" latinLnBrk="0">
      <a:defRPr sz="1200">
        <a:latin typeface="+mn-lt"/>
        <a:ea typeface="+mn-ea"/>
        <a:cs typeface="+mn-cs"/>
        <a:sym typeface="Trebuchet M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30647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apositiva titolo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sto titolo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</p:spPr>
        <p:txBody>
          <a:bodyPr/>
          <a:lstStyle/>
          <a:p>
            <a:r>
              <a:t>Testo titolo</a:t>
            </a:r>
          </a:p>
        </p:txBody>
      </p:sp>
      <p:sp>
        <p:nvSpPr>
          <p:cNvPr id="21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sto titolo"/>
          <p:cNvSpPr txBox="1"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Testo titolo</a:t>
            </a:r>
          </a:p>
        </p:txBody>
      </p:sp>
      <p:sp>
        <p:nvSpPr>
          <p:cNvPr id="82" name="Corpo livello uno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4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3" name="Segnaposto testo 3"/>
          <p:cNvSpPr>
            <a:spLocks noGrp="1"/>
          </p:cNvSpPr>
          <p:nvPr>
            <p:ph type="body" sz="half" idx="21"/>
          </p:nvPr>
        </p:nvSpPr>
        <p:spPr>
          <a:xfrm>
            <a:off x="457200" y="1435102"/>
            <a:ext cx="3008314" cy="46910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</a:lstStyle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8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sto titolo"/>
          <p:cNvSpPr txBox="1">
            <a:spLocks noGrp="1"/>
          </p:cNvSpPr>
          <p:nvPr>
            <p:ph type="title"/>
          </p:nvPr>
        </p:nvSpPr>
        <p:spPr>
          <a:xfrm>
            <a:off x="1792287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Testo titolo</a:t>
            </a:r>
          </a:p>
        </p:txBody>
      </p:sp>
      <p:sp>
        <p:nvSpPr>
          <p:cNvPr id="92" name="Segnaposto immagine 2"/>
          <p:cNvSpPr>
            <a:spLocks noGrp="1"/>
          </p:cNvSpPr>
          <p:nvPr>
            <p:ph type="pic" sz="half" idx="21"/>
          </p:nvPr>
        </p:nvSpPr>
        <p:spPr>
          <a:xfrm>
            <a:off x="1792287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 dirty="0"/>
          </a:p>
        </p:txBody>
      </p:sp>
      <p:sp>
        <p:nvSpPr>
          <p:cNvPr id="93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1792287" y="5367338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it-IT" altLang="en-US" kern="1200" dirty="0">
              <a:solidFill>
                <a:prstClr val="black">
                  <a:tint val="75000"/>
                </a:prstClr>
              </a:solidFill>
              <a:latin typeface="DecimaWE Rg" pitchFamily="2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it-IT" altLang="en-US" kern="1200" dirty="0">
              <a:solidFill>
                <a:prstClr val="black">
                  <a:tint val="75000"/>
                </a:prstClr>
              </a:solidFill>
              <a:latin typeface="DecimaWE Rg" pitchFamily="2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DB41FE91-9F81-455F-8446-2192E75C8E17}" type="slidenum">
              <a:rPr lang="it-IT" altLang="en-US" kern="1200" smtClean="0">
                <a:solidFill>
                  <a:prstClr val="black">
                    <a:tint val="75000"/>
                  </a:prstClr>
                </a:solidFill>
                <a:latin typeface="DecimaWE Rg" pitchFamily="2" charset="0"/>
              </a:rPr>
              <a:pPr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en-US" kern="1200" dirty="0">
              <a:solidFill>
                <a:prstClr val="black">
                  <a:tint val="75000"/>
                </a:prstClr>
              </a:solidFill>
              <a:latin typeface="DecimaWE R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842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881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sto titolo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Testo titolo</a:t>
            </a:r>
          </a:p>
        </p:txBody>
      </p:sp>
      <p:sp>
        <p:nvSpPr>
          <p:cNvPr id="3" name="Corpo livello uno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84476" y="6400416"/>
            <a:ext cx="302325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‹N›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7" r:id="rId2"/>
    <p:sldLayoutId id="2147483658" r:id="rId3"/>
    <p:sldLayoutId id="2147483683" r:id="rId4"/>
    <p:sldLayoutId id="2147483684" r:id="rId5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1.x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chart" Target="../charts/char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5.pn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777688" y="2001639"/>
            <a:ext cx="4399040" cy="1934798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noAutofit/>
          </a:bodyPr>
          <a:lstStyle/>
          <a:p>
            <a:endParaRPr lang="it-IT" sz="4000" b="1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Rettangolo 7"/>
          <p:cNvSpPr>
            <a:spLocks noChangeArrowheads="1"/>
          </p:cNvSpPr>
          <p:nvPr/>
        </p:nvSpPr>
        <p:spPr bwMode="auto">
          <a:xfrm>
            <a:off x="-16474" y="1737"/>
            <a:ext cx="4876506" cy="1446550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it-IT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it-IT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it-IT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it-IT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it-IT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it-IT" sz="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Rectangle 21"/>
          <p:cNvSpPr/>
          <p:nvPr/>
        </p:nvSpPr>
        <p:spPr>
          <a:xfrm>
            <a:off x="-1" y="4424717"/>
            <a:ext cx="9037985" cy="400110"/>
          </a:xfrm>
          <a:prstGeom prst="rect">
            <a:avLst/>
          </a:prstGeom>
          <a:solidFill>
            <a:srgbClr val="003399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pPr algn="ctr"/>
            <a:endParaRPr lang="it-IT" sz="2000" i="1" dirty="0">
              <a:solidFill>
                <a:schemeClr val="accent1">
                  <a:lumMod val="60000"/>
                  <a:lumOff val="4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Connettore diritto 2"/>
          <p:cNvCxnSpPr/>
          <p:nvPr/>
        </p:nvCxnSpPr>
        <p:spPr>
          <a:xfrm>
            <a:off x="8316416" y="2533151"/>
            <a:ext cx="0" cy="1891566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0" y="5805265"/>
            <a:ext cx="9176728" cy="73781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mv="urn:schemas-microsoft-com:mac:vml" xmlns:mc="http://schemas.openxmlformats.org/markup-compatibility/2006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rebuchet MS"/>
              </a:rPr>
              <a:t>11 GIUGNO 2024</a:t>
            </a: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16270"/>
            <a:ext cx="9144000" cy="50262"/>
          </a:xfrm>
          <a:prstGeom prst="rect">
            <a:avLst/>
          </a:prstGeom>
        </p:spPr>
      </p:pic>
      <p:sp>
        <p:nvSpPr>
          <p:cNvPr id="21" name="Rettangolo 20"/>
          <p:cNvSpPr/>
          <p:nvPr/>
        </p:nvSpPr>
        <p:spPr>
          <a:xfrm>
            <a:off x="66943" y="2062910"/>
            <a:ext cx="7389157" cy="2584532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noAutofit/>
          </a:bodyPr>
          <a:lstStyle/>
          <a:p>
            <a:pPr algn="r"/>
            <a:r>
              <a:rPr lang="it-IT" sz="4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CROSSCARE 2.0</a:t>
            </a:r>
          </a:p>
          <a:p>
            <a:pPr algn="r"/>
            <a:r>
              <a:rPr lang="it-IT" sz="4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Incontri di  attivazione della comunità</a:t>
            </a:r>
          </a:p>
          <a:p>
            <a:pPr algn="r"/>
            <a:endParaRPr lang="it-IT" sz="4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endParaRPr lang="it-IT" sz="6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Immagine 13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631922" y="20014"/>
            <a:ext cx="4500000" cy="1440000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4601319" y="151075"/>
            <a:ext cx="4555636" cy="1246493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500" b="1" dirty="0" err="1">
                <a:solidFill>
                  <a:srgbClr val="0E6EB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CrossCare</a:t>
            </a:r>
            <a:r>
              <a:rPr lang="it-IT" sz="1500" b="1" dirty="0">
                <a:solidFill>
                  <a:srgbClr val="0E6EB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2.0 - Strategie integrate e condivise per la capitalizzazione del Modello </a:t>
            </a:r>
            <a:r>
              <a:rPr lang="it-IT" sz="1500" b="1" dirty="0" err="1">
                <a:solidFill>
                  <a:srgbClr val="0E6EB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CrossCare</a:t>
            </a:r>
            <a:endParaRPr lang="it-IT" sz="1500" b="1" dirty="0">
              <a:solidFill>
                <a:srgbClr val="0E6EB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sz="1400" b="1" dirty="0">
              <a:solidFill>
                <a:srgbClr val="0E6EB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sl-SI" sz="1500" b="1" dirty="0">
                <a:solidFill>
                  <a:srgbClr val="0E6EB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CrossCare 2.0 - Skupne integrirane sategije za kapitalizacijo CrossCare modela</a:t>
            </a:r>
            <a:endParaRPr lang="it-IT" sz="1500" b="1" dirty="0">
              <a:solidFill>
                <a:srgbClr val="0E6EB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C8C3965-241D-5BF1-8AD0-8D1DCC2CAF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636" b="13053"/>
          <a:stretch/>
        </p:blipFill>
        <p:spPr>
          <a:xfrm>
            <a:off x="66945" y="110083"/>
            <a:ext cx="4554000" cy="1291417"/>
          </a:xfrm>
          <a:prstGeom prst="rect">
            <a:avLst/>
          </a:prstGeom>
        </p:spPr>
      </p:pic>
      <p:pic>
        <p:nvPicPr>
          <p:cNvPr id="12" name="Immagine 425">
            <a:extLst>
              <a:ext uri="{FF2B5EF4-FFF2-40B4-BE49-F238E27FC236}">
                <a16:creationId xmlns:a16="http://schemas.microsoft.com/office/drawing/2014/main" id="{0CF98226-B42D-DAF9-AA5D-E2ECE98FF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661248"/>
            <a:ext cx="765175" cy="648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96089" y="323280"/>
            <a:ext cx="2928038" cy="154305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7272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938"/>
                </a:lnSpc>
              </a:pPr>
              <a:endParaRPr sz="900"/>
            </a:p>
          </p:txBody>
        </p:sp>
      </p:grpSp>
      <p:sp>
        <p:nvSpPr>
          <p:cNvPr id="8" name="AutoShape 8"/>
          <p:cNvSpPr/>
          <p:nvPr/>
        </p:nvSpPr>
        <p:spPr>
          <a:xfrm>
            <a:off x="3387402" y="2060848"/>
            <a:ext cx="4242688" cy="0"/>
          </a:xfrm>
          <a:prstGeom prst="line">
            <a:avLst/>
          </a:prstGeom>
          <a:ln w="9525" cap="rnd">
            <a:solidFill>
              <a:schemeClr val="bg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>
              <a:solidFill>
                <a:schemeClr val="tx2"/>
              </a:solidFill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52400" y="1143000"/>
            <a:ext cx="2958904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 spc="-5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Il </a:t>
            </a:r>
            <a:r>
              <a:rPr lang="en-US" sz="5000" spc="-5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Metodo</a:t>
            </a:r>
            <a:endParaRPr lang="en-US" sz="5000" spc="-5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940751" y="831180"/>
            <a:ext cx="2567995" cy="469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200" dirty="0" err="1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Questionario</a:t>
            </a:r>
            <a:endParaRPr lang="en-US" sz="3200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105709" y="117722"/>
            <a:ext cx="1965978" cy="664272"/>
          </a:xfrm>
          <a:custGeom>
            <a:avLst/>
            <a:gdLst/>
            <a:ahLst/>
            <a:cxnLst/>
            <a:rect l="l" t="t" r="r" b="b"/>
            <a:pathLst>
              <a:path w="3931955" h="1328544">
                <a:moveTo>
                  <a:pt x="0" y="0"/>
                </a:moveTo>
                <a:lnTo>
                  <a:pt x="3931955" y="0"/>
                </a:lnTo>
                <a:lnTo>
                  <a:pt x="3931955" y="1328545"/>
                </a:lnTo>
                <a:lnTo>
                  <a:pt x="0" y="13285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0" name="TextBox 18">
            <a:extLst>
              <a:ext uri="{FF2B5EF4-FFF2-40B4-BE49-F238E27FC236}">
                <a16:creationId xmlns:a16="http://schemas.microsoft.com/office/drawing/2014/main" id="{43D61C23-E517-A53B-0A25-DD05F649F3D7}"/>
              </a:ext>
            </a:extLst>
          </p:cNvPr>
          <p:cNvSpPr txBox="1"/>
          <p:nvPr/>
        </p:nvSpPr>
        <p:spPr>
          <a:xfrm>
            <a:off x="5724127" y="501303"/>
            <a:ext cx="3096345" cy="11955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Interviste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semi-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strutturate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per la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raccolta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d’informazione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sui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bisogni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della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persona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anziana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3D6B0959-43FF-489A-911C-ECF8BB6EBA70}"/>
              </a:ext>
            </a:extLst>
          </p:cNvPr>
          <p:cNvGrpSpPr/>
          <p:nvPr/>
        </p:nvGrpSpPr>
        <p:grpSpPr>
          <a:xfrm>
            <a:off x="105708" y="2342529"/>
            <a:ext cx="3281693" cy="1691149"/>
            <a:chOff x="0" y="0"/>
            <a:chExt cx="812800" cy="812800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D2F71B96-2875-B246-2A78-C36EFD07FFF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7272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D43D0703-68EE-05F5-5F66-634D2B4A786C}"/>
                </a:ext>
              </a:extLst>
            </p:cNvPr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938"/>
                </a:lnSpc>
              </a:pPr>
              <a:endParaRPr sz="900"/>
            </a:p>
          </p:txBody>
        </p:sp>
      </p:grpSp>
      <p:sp>
        <p:nvSpPr>
          <p:cNvPr id="16" name="TextBox 13">
            <a:extLst>
              <a:ext uri="{FF2B5EF4-FFF2-40B4-BE49-F238E27FC236}">
                <a16:creationId xmlns:a16="http://schemas.microsoft.com/office/drawing/2014/main" id="{F5964E91-2178-50CC-3FB9-EB1FA068CE07}"/>
              </a:ext>
            </a:extLst>
          </p:cNvPr>
          <p:cNvSpPr txBox="1"/>
          <p:nvPr/>
        </p:nvSpPr>
        <p:spPr>
          <a:xfrm>
            <a:off x="323528" y="2780363"/>
            <a:ext cx="3237808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8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 </a:t>
            </a:r>
            <a:r>
              <a:rPr lang="en-US" sz="2800" dirty="0" err="1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passeggiate</a:t>
            </a:r>
            <a:r>
              <a:rPr lang="en-US" sz="28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di </a:t>
            </a:r>
            <a:r>
              <a:rPr lang="en-US" sz="2800" dirty="0" err="1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quartiere</a:t>
            </a:r>
            <a:endParaRPr lang="en-US" sz="2800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17" name="Group 2">
            <a:extLst>
              <a:ext uri="{FF2B5EF4-FFF2-40B4-BE49-F238E27FC236}">
                <a16:creationId xmlns:a16="http://schemas.microsoft.com/office/drawing/2014/main" id="{BC872690-2245-5ABC-0F54-7EA70E7F628F}"/>
              </a:ext>
            </a:extLst>
          </p:cNvPr>
          <p:cNvGrpSpPr/>
          <p:nvPr/>
        </p:nvGrpSpPr>
        <p:grpSpPr>
          <a:xfrm>
            <a:off x="872584" y="4643240"/>
            <a:ext cx="3063721" cy="1656184"/>
            <a:chOff x="0" y="0"/>
            <a:chExt cx="779337" cy="812800"/>
          </a:xfrm>
        </p:grpSpPr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id="{90105C18-6F63-2A88-B822-857B9D229355}"/>
                </a:ext>
              </a:extLst>
            </p:cNvPr>
            <p:cNvSpPr/>
            <p:nvPr/>
          </p:nvSpPr>
          <p:spPr>
            <a:xfrm>
              <a:off x="0" y="0"/>
              <a:ext cx="779337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7272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0" name="TextBox 4">
              <a:extLst>
                <a:ext uri="{FF2B5EF4-FFF2-40B4-BE49-F238E27FC236}">
                  <a16:creationId xmlns:a16="http://schemas.microsoft.com/office/drawing/2014/main" id="{B2050CB0-A226-86C2-7412-FDC465598D37}"/>
                </a:ext>
              </a:extLst>
            </p:cNvPr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938"/>
                </a:lnSpc>
              </a:pPr>
              <a:endParaRPr sz="900"/>
            </a:p>
          </p:txBody>
        </p:sp>
      </p:grpSp>
      <p:sp>
        <p:nvSpPr>
          <p:cNvPr id="21" name="TextBox 13">
            <a:extLst>
              <a:ext uri="{FF2B5EF4-FFF2-40B4-BE49-F238E27FC236}">
                <a16:creationId xmlns:a16="http://schemas.microsoft.com/office/drawing/2014/main" id="{D0520520-6F11-FB24-854E-A3FFE2DABAC1}"/>
              </a:ext>
            </a:extLst>
          </p:cNvPr>
          <p:cNvSpPr txBox="1"/>
          <p:nvPr/>
        </p:nvSpPr>
        <p:spPr>
          <a:xfrm>
            <a:off x="971510" y="5204210"/>
            <a:ext cx="2796788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200" dirty="0" err="1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Incontri</a:t>
            </a:r>
            <a:r>
              <a:rPr lang="en-US" sz="32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di rete</a:t>
            </a:r>
          </a:p>
        </p:txBody>
      </p:sp>
      <p:sp>
        <p:nvSpPr>
          <p:cNvPr id="23" name="AutoShape 8">
            <a:extLst>
              <a:ext uri="{FF2B5EF4-FFF2-40B4-BE49-F238E27FC236}">
                <a16:creationId xmlns:a16="http://schemas.microsoft.com/office/drawing/2014/main" id="{15A4C348-529B-C2E7-ED6E-863BB2DF1C51}"/>
              </a:ext>
            </a:extLst>
          </p:cNvPr>
          <p:cNvSpPr/>
          <p:nvPr/>
        </p:nvSpPr>
        <p:spPr>
          <a:xfrm>
            <a:off x="2940752" y="4630351"/>
            <a:ext cx="4242688" cy="0"/>
          </a:xfrm>
          <a:prstGeom prst="line">
            <a:avLst/>
          </a:prstGeom>
          <a:ln w="9525" cap="rnd">
            <a:solidFill>
              <a:schemeClr val="bg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>
              <a:solidFill>
                <a:schemeClr val="tx2"/>
              </a:solidFill>
            </a:endParaRPr>
          </a:p>
        </p:txBody>
      </p:sp>
      <p:pic>
        <p:nvPicPr>
          <p:cNvPr id="10" name="object 15">
            <a:extLst>
              <a:ext uri="{FF2B5EF4-FFF2-40B4-BE49-F238E27FC236}">
                <a16:creationId xmlns:a16="http://schemas.microsoft.com/office/drawing/2014/main" id="{5E5D3EC0-33D2-AD6A-9072-4916820766D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593920"/>
            <a:ext cx="1461326" cy="1264079"/>
          </a:xfrm>
          <a:prstGeom prst="rect">
            <a:avLst/>
          </a:prstGeom>
        </p:spPr>
      </p:pic>
      <p:pic>
        <p:nvPicPr>
          <p:cNvPr id="11" name="object 12">
            <a:extLst>
              <a:ext uri="{FF2B5EF4-FFF2-40B4-BE49-F238E27FC236}">
                <a16:creationId xmlns:a16="http://schemas.microsoft.com/office/drawing/2014/main" id="{8144C09A-5683-D4C9-D013-B7287AEBE62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 rot="1835036">
            <a:off x="7585924" y="2584156"/>
            <a:ext cx="2107396" cy="1790592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3343517" y="2127212"/>
            <a:ext cx="466661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Hanno lo scopo di sviluppare una comunità capace di analizzare la propria situazione, riconoscere i propri bisogni ed essere in grado di mobilitarsi e di impiegare le risorse necessarie per soddisfarli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26DF2BD-AA49-BFD6-37B7-25B3B74F9847}"/>
              </a:ext>
            </a:extLst>
          </p:cNvPr>
          <p:cNvSpPr txBox="1"/>
          <p:nvPr/>
        </p:nvSpPr>
        <p:spPr>
          <a:xfrm>
            <a:off x="3911521" y="4803013"/>
            <a:ext cx="5117840" cy="1477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it-IT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Il Portierato Sociale,  “accompagna” il cittadino fragile a trovare una risposta attraverso una rete qualificata, rappresentata da enti pubblici e vari attori della rete dei servizi e del terzo settore.</a:t>
            </a:r>
          </a:p>
        </p:txBody>
      </p:sp>
      <p:pic>
        <p:nvPicPr>
          <p:cNvPr id="18" name="Immagine 425">
            <a:extLst>
              <a:ext uri="{FF2B5EF4-FFF2-40B4-BE49-F238E27FC236}">
                <a16:creationId xmlns:a16="http://schemas.microsoft.com/office/drawing/2014/main" id="{2A43633E-E72E-0CC8-4A31-351BB6370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297" y="6330705"/>
            <a:ext cx="765175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6059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4">
            <a:extLst>
              <a:ext uri="{FF2B5EF4-FFF2-40B4-BE49-F238E27FC236}">
                <a16:creationId xmlns:a16="http://schemas.microsoft.com/office/drawing/2014/main" id="{4DC1A294-53B0-2ECB-A8E3-2D071D62B793}"/>
              </a:ext>
            </a:extLst>
          </p:cNvPr>
          <p:cNvSpPr/>
          <p:nvPr/>
        </p:nvSpPr>
        <p:spPr>
          <a:xfrm>
            <a:off x="107504" y="166817"/>
            <a:ext cx="1965978" cy="664272"/>
          </a:xfrm>
          <a:custGeom>
            <a:avLst/>
            <a:gdLst/>
            <a:ahLst/>
            <a:cxnLst/>
            <a:rect l="l" t="t" r="r" b="b"/>
            <a:pathLst>
              <a:path w="3931955" h="1328544">
                <a:moveTo>
                  <a:pt x="0" y="0"/>
                </a:moveTo>
                <a:lnTo>
                  <a:pt x="3931955" y="0"/>
                </a:lnTo>
                <a:lnTo>
                  <a:pt x="3931955" y="1328545"/>
                </a:lnTo>
                <a:lnTo>
                  <a:pt x="0" y="13285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06D89C9-7C23-379C-7F87-3E21E940DA82}"/>
              </a:ext>
            </a:extLst>
          </p:cNvPr>
          <p:cNvSpPr txBox="1"/>
          <p:nvPr/>
        </p:nvSpPr>
        <p:spPr>
          <a:xfrm>
            <a:off x="893670" y="1196753"/>
            <a:ext cx="6199048" cy="172819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lIns="91440" tIns="45720" rIns="91440" bIns="45720" numCol="1" spcCol="38100" rtlCol="0" anchor="b">
            <a:normAutofit lnSpcReduction="10000"/>
          </a:bodyPr>
          <a:lstStyle/>
          <a:p>
            <a:pPr marL="0" marR="0" indent="0" algn="ctr" fontAlgn="auto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ALCUNI DATI…</a:t>
            </a:r>
          </a:p>
          <a:p>
            <a:pPr marL="0" marR="0" indent="0" algn="ctr" fontAlgn="auto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DEL PORTIERATO SOCIALE 2023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</a:t>
            </a:r>
          </a:p>
          <a:p>
            <a:pPr marL="0" marR="0" indent="0" algn="ctr" fontAlgn="auto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endParaRPr kumimoji="0" lang="en-US" sz="44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j-lt"/>
              <a:ea typeface="+mj-ea"/>
              <a:cs typeface="+mj-cs"/>
              <a:sym typeface="Trebuchet MS"/>
            </a:endParaRPr>
          </a:p>
        </p:txBody>
      </p:sp>
      <p:pic>
        <p:nvPicPr>
          <p:cNvPr id="9" name="object 12">
            <a:extLst>
              <a:ext uri="{FF2B5EF4-FFF2-40B4-BE49-F238E27FC236}">
                <a16:creationId xmlns:a16="http://schemas.microsoft.com/office/drawing/2014/main" id="{E66D7469-0527-0E0F-F4AC-94969E3EB1B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70518" y="54232"/>
            <a:ext cx="2107396" cy="1790592"/>
          </a:xfrm>
          <a:prstGeom prst="rect">
            <a:avLst/>
          </a:prstGeom>
        </p:spPr>
      </p:pic>
      <p:pic>
        <p:nvPicPr>
          <p:cNvPr id="10" name="object 15">
            <a:extLst>
              <a:ext uri="{FF2B5EF4-FFF2-40B4-BE49-F238E27FC236}">
                <a16:creationId xmlns:a16="http://schemas.microsoft.com/office/drawing/2014/main" id="{8EE231B7-9F14-F431-8B6B-BC8B239A204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20" y="5143499"/>
            <a:ext cx="1835696" cy="1601414"/>
          </a:xfrm>
          <a:prstGeom prst="rect">
            <a:avLst/>
          </a:prstGeom>
        </p:spPr>
      </p:pic>
      <p:pic>
        <p:nvPicPr>
          <p:cNvPr id="6" name="Immagine 425">
            <a:extLst>
              <a:ext uri="{FF2B5EF4-FFF2-40B4-BE49-F238E27FC236}">
                <a16:creationId xmlns:a16="http://schemas.microsoft.com/office/drawing/2014/main" id="{0CF98226-B42D-DAF9-AA5D-E2ECE98FF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943600"/>
            <a:ext cx="765175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8689929"/>
              </p:ext>
            </p:extLst>
          </p:nvPr>
        </p:nvGraphicFramePr>
        <p:xfrm>
          <a:off x="1619672" y="2210488"/>
          <a:ext cx="6630658" cy="40268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372087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4">
            <a:extLst>
              <a:ext uri="{FF2B5EF4-FFF2-40B4-BE49-F238E27FC236}">
                <a16:creationId xmlns:a16="http://schemas.microsoft.com/office/drawing/2014/main" id="{4DC1A294-53B0-2ECB-A8E3-2D071D62B793}"/>
              </a:ext>
            </a:extLst>
          </p:cNvPr>
          <p:cNvSpPr/>
          <p:nvPr/>
        </p:nvSpPr>
        <p:spPr>
          <a:xfrm>
            <a:off x="107504" y="166817"/>
            <a:ext cx="1965978" cy="664272"/>
          </a:xfrm>
          <a:custGeom>
            <a:avLst/>
            <a:gdLst/>
            <a:ahLst/>
            <a:cxnLst/>
            <a:rect l="l" t="t" r="r" b="b"/>
            <a:pathLst>
              <a:path w="3931955" h="1328544">
                <a:moveTo>
                  <a:pt x="0" y="0"/>
                </a:moveTo>
                <a:lnTo>
                  <a:pt x="3931955" y="0"/>
                </a:lnTo>
                <a:lnTo>
                  <a:pt x="3931955" y="1328545"/>
                </a:lnTo>
                <a:lnTo>
                  <a:pt x="0" y="13285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06D89C9-7C23-379C-7F87-3E21E940DA82}"/>
              </a:ext>
            </a:extLst>
          </p:cNvPr>
          <p:cNvSpPr txBox="1"/>
          <p:nvPr/>
        </p:nvSpPr>
        <p:spPr>
          <a:xfrm>
            <a:off x="893670" y="1196752"/>
            <a:ext cx="6199048" cy="207117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lIns="91440" tIns="45720" rIns="91440" bIns="45720" numCol="1" spcCol="38100" rtlCol="0" anchor="b">
            <a:normAutofit/>
          </a:bodyPr>
          <a:lstStyle/>
          <a:p>
            <a:pPr marL="0" marR="0" indent="0" algn="ctr" fontAlgn="auto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ALCUNI DATI…</a:t>
            </a:r>
          </a:p>
          <a:p>
            <a:pPr marL="0" marR="0" indent="0" algn="ctr" fontAlgn="auto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DEL PORTIERATO SOCIALE 2023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</a:t>
            </a:r>
            <a:endParaRPr kumimoji="0" lang="en-US" sz="44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j-lt"/>
              <a:ea typeface="+mj-ea"/>
              <a:cs typeface="+mj-cs"/>
              <a:sym typeface="Trebuchet MS"/>
            </a:endParaRPr>
          </a:p>
          <a:p>
            <a:pPr marL="0" marR="0" indent="0" algn="ctr" fontAlgn="auto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endParaRPr kumimoji="0" lang="en-US" sz="44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j-lt"/>
              <a:ea typeface="+mj-ea"/>
              <a:cs typeface="+mj-cs"/>
              <a:sym typeface="Trebuchet MS"/>
            </a:endParaRPr>
          </a:p>
        </p:txBody>
      </p:sp>
      <p:pic>
        <p:nvPicPr>
          <p:cNvPr id="9" name="object 12">
            <a:extLst>
              <a:ext uri="{FF2B5EF4-FFF2-40B4-BE49-F238E27FC236}">
                <a16:creationId xmlns:a16="http://schemas.microsoft.com/office/drawing/2014/main" id="{E66D7469-0527-0E0F-F4AC-94969E3EB1B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70518" y="54232"/>
            <a:ext cx="2107396" cy="1790592"/>
          </a:xfrm>
          <a:prstGeom prst="rect">
            <a:avLst/>
          </a:prstGeom>
        </p:spPr>
      </p:pic>
      <p:pic>
        <p:nvPicPr>
          <p:cNvPr id="10" name="object 15">
            <a:extLst>
              <a:ext uri="{FF2B5EF4-FFF2-40B4-BE49-F238E27FC236}">
                <a16:creationId xmlns:a16="http://schemas.microsoft.com/office/drawing/2014/main" id="{8EE231B7-9F14-F431-8B6B-BC8B239A204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20" y="5143499"/>
            <a:ext cx="1835696" cy="1601414"/>
          </a:xfrm>
          <a:prstGeom prst="rect">
            <a:avLst/>
          </a:prstGeom>
        </p:spPr>
      </p:pic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8F8704BD-FE79-7086-5AC6-7E45D24494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0821532"/>
              </p:ext>
            </p:extLst>
          </p:nvPr>
        </p:nvGraphicFramePr>
        <p:xfrm>
          <a:off x="1568746" y="2695101"/>
          <a:ext cx="6555470" cy="3386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7" name="Immagine 425">
            <a:extLst>
              <a:ext uri="{FF2B5EF4-FFF2-40B4-BE49-F238E27FC236}">
                <a16:creationId xmlns:a16="http://schemas.microsoft.com/office/drawing/2014/main" id="{0CF98226-B42D-DAF9-AA5D-E2ECE98FF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943600"/>
            <a:ext cx="765175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664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BCA36EA5-8463-7AF5-CAA8-EADEC8400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97" y="3789040"/>
            <a:ext cx="2765618" cy="210633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Attività</a:t>
            </a:r>
            <a:r>
              <a:rPr lang="en-US" sz="3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offerte</a:t>
            </a:r>
            <a:endParaRPr lang="en-US" sz="3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5" name="Group 17">
            <a:extLst>
              <a:ext uri="{FF2B5EF4-FFF2-40B4-BE49-F238E27FC236}">
                <a16:creationId xmlns:a16="http://schemas.microsoft.com/office/drawing/2014/main" id="{5EC81CC9-EAC3-3907-9268-3A583E3B6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700" y="3401858"/>
            <a:ext cx="9155400" cy="123363"/>
            <a:chOff x="-5025" y="6737718"/>
            <a:chExt cx="12207200" cy="12336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65915B0-4647-B7BB-3CDF-D62A16FCB0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A416CD1-48B0-ADCA-33F6-A12FBD9EE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12D8E70F-A5DA-C6BF-A5C1-0635956656BC}"/>
              </a:ext>
            </a:extLst>
          </p:cNvPr>
          <p:cNvSpPr txBox="1">
            <a:spLocks/>
          </p:cNvSpPr>
          <p:nvPr/>
        </p:nvSpPr>
        <p:spPr>
          <a:xfrm>
            <a:off x="3347864" y="4221088"/>
            <a:ext cx="5429639" cy="208823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mv="urn:schemas-microsoft-com:mac:vml" xmlns:mc="http://schemas.openxmlformats.org/markup-compatibility/2006" val="1"/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marL="0" indent="0" hangingPunct="1">
              <a:lnSpc>
                <a:spcPct val="90000"/>
              </a:lnSpc>
              <a:buNone/>
            </a:pPr>
            <a:r>
              <a:rPr lang="en-US" sz="2400" kern="1200" dirty="0">
                <a:solidFill>
                  <a:schemeClr val="bg1"/>
                </a:solidFill>
              </a:rPr>
              <a:t>Punto di </a:t>
            </a:r>
            <a:r>
              <a:rPr lang="en-US" sz="2400" kern="1200" dirty="0" err="1">
                <a:solidFill>
                  <a:schemeClr val="bg1"/>
                </a:solidFill>
              </a:rPr>
              <a:t>ascolto</a:t>
            </a:r>
            <a:r>
              <a:rPr lang="en-US" sz="2400" kern="1200" dirty="0">
                <a:solidFill>
                  <a:schemeClr val="bg1"/>
                </a:solidFill>
              </a:rPr>
              <a:t> / Sportello </a:t>
            </a:r>
          </a:p>
        </p:txBody>
      </p:sp>
      <p:pic>
        <p:nvPicPr>
          <p:cNvPr id="3" name="object 12">
            <a:extLst>
              <a:ext uri="{FF2B5EF4-FFF2-40B4-BE49-F238E27FC236}">
                <a16:creationId xmlns:a16="http://schemas.microsoft.com/office/drawing/2014/main" id="{47A24F20-92DF-16EF-6383-7FBE73BAE5B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 rot="10466480">
            <a:off x="55895" y="5248217"/>
            <a:ext cx="1968902" cy="1618089"/>
          </a:xfrm>
          <a:prstGeom prst="rect">
            <a:avLst/>
          </a:prstGeom>
        </p:spPr>
      </p:pic>
      <p:pic>
        <p:nvPicPr>
          <p:cNvPr id="10" name="Immagine 425">
            <a:extLst>
              <a:ext uri="{FF2B5EF4-FFF2-40B4-BE49-F238E27FC236}">
                <a16:creationId xmlns:a16="http://schemas.microsoft.com/office/drawing/2014/main" id="{0CF98226-B42D-DAF9-AA5D-E2ECE98FF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408" y="6065639"/>
            <a:ext cx="765175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E1627A8-525C-6777-D194-F68128ECD4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468" y="5066519"/>
            <a:ext cx="1800200" cy="960317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B2BCED39-AC4D-CE15-4F4F-7368794698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7" y="-191784"/>
            <a:ext cx="9109203" cy="3593640"/>
          </a:xfrm>
          <a:prstGeom prst="rect">
            <a:avLst/>
          </a:prstGeom>
        </p:spPr>
      </p:pic>
      <p:sp>
        <p:nvSpPr>
          <p:cNvPr id="2" name="Freeform 24">
            <a:extLst>
              <a:ext uri="{FF2B5EF4-FFF2-40B4-BE49-F238E27FC236}">
                <a16:creationId xmlns:a16="http://schemas.microsoft.com/office/drawing/2014/main" id="{1FCD0CB4-0A3F-DDC2-E23F-2C10CD49C45B}"/>
              </a:ext>
            </a:extLst>
          </p:cNvPr>
          <p:cNvSpPr/>
          <p:nvPr/>
        </p:nvSpPr>
        <p:spPr>
          <a:xfrm>
            <a:off x="0" y="0"/>
            <a:ext cx="1965978" cy="664272"/>
          </a:xfrm>
          <a:custGeom>
            <a:avLst/>
            <a:gdLst/>
            <a:ahLst/>
            <a:cxnLst/>
            <a:rect l="l" t="t" r="r" b="b"/>
            <a:pathLst>
              <a:path w="3931955" h="1328544">
                <a:moveTo>
                  <a:pt x="0" y="0"/>
                </a:moveTo>
                <a:lnTo>
                  <a:pt x="3931955" y="0"/>
                </a:lnTo>
                <a:lnTo>
                  <a:pt x="3931955" y="1328545"/>
                </a:lnTo>
                <a:lnTo>
                  <a:pt x="0" y="13285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6931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BCA36EA5-8463-7AF5-CAA8-EADEC8400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97" y="3789040"/>
            <a:ext cx="2765618" cy="210633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Attività</a:t>
            </a:r>
            <a:r>
              <a:rPr lang="en-US" sz="3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offerte</a:t>
            </a:r>
            <a:endParaRPr lang="en-US" sz="3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5" name="Group 17">
            <a:extLst>
              <a:ext uri="{FF2B5EF4-FFF2-40B4-BE49-F238E27FC236}">
                <a16:creationId xmlns:a16="http://schemas.microsoft.com/office/drawing/2014/main" id="{5EC81CC9-EAC3-3907-9268-3A583E3B6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700" y="3401858"/>
            <a:ext cx="9155400" cy="123363"/>
            <a:chOff x="-5025" y="6737718"/>
            <a:chExt cx="12207200" cy="12336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65915B0-4647-B7BB-3CDF-D62A16FCB0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A416CD1-48B0-ADCA-33F6-A12FBD9EE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12D8E70F-A5DA-C6BF-A5C1-0635956656BC}"/>
              </a:ext>
            </a:extLst>
          </p:cNvPr>
          <p:cNvSpPr txBox="1">
            <a:spLocks/>
          </p:cNvSpPr>
          <p:nvPr/>
        </p:nvSpPr>
        <p:spPr>
          <a:xfrm>
            <a:off x="3347864" y="4221088"/>
            <a:ext cx="5429639" cy="2088232"/>
          </a:xfrm>
          <a:prstGeom prst="rect">
            <a:avLst/>
          </a:prstGeom>
          <a:extLst>
            <a:ext uri="{C572A759-6A51-4108-AA02-DFA0A04FC94B}">
              <ma14:wrappingTextBoxFlag xmlns:mc="http://schemas.openxmlformats.org/markup-compatibility/2006" xmlns:mv="urn:schemas-microsoft-com:mac:vml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marL="0" indent="0" hangingPunct="1">
              <a:lnSpc>
                <a:spcPct val="90000"/>
              </a:lnSpc>
              <a:buNone/>
            </a:pPr>
            <a:r>
              <a:rPr lang="en-US" sz="2400" kern="1200" dirty="0" err="1">
                <a:solidFill>
                  <a:schemeClr val="bg1"/>
                </a:solidFill>
              </a:rPr>
              <a:t>Attività</a:t>
            </a:r>
            <a:r>
              <a:rPr lang="en-US" sz="2400" kern="1200" dirty="0">
                <a:solidFill>
                  <a:schemeClr val="bg1"/>
                </a:solidFill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</a:rPr>
              <a:t>ludico</a:t>
            </a:r>
            <a:r>
              <a:rPr lang="en-US" sz="2400" kern="1200" dirty="0">
                <a:solidFill>
                  <a:schemeClr val="bg1"/>
                </a:solidFill>
              </a:rPr>
              <a:t> / </a:t>
            </a:r>
            <a:r>
              <a:rPr lang="en-US" sz="2400" kern="1200" dirty="0" err="1">
                <a:solidFill>
                  <a:schemeClr val="bg1"/>
                </a:solidFill>
              </a:rPr>
              <a:t>motorie</a:t>
            </a:r>
            <a:endParaRPr lang="en-US" sz="2400" kern="1200" dirty="0">
              <a:solidFill>
                <a:schemeClr val="bg1"/>
              </a:solidFill>
            </a:endParaRPr>
          </a:p>
        </p:txBody>
      </p:sp>
      <p:pic>
        <p:nvPicPr>
          <p:cNvPr id="3" name="object 12">
            <a:extLst>
              <a:ext uri="{FF2B5EF4-FFF2-40B4-BE49-F238E27FC236}">
                <a16:creationId xmlns:a16="http://schemas.microsoft.com/office/drawing/2014/main" id="{47A24F20-92DF-16EF-6383-7FBE73BAE5B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 rot="10466480">
            <a:off x="55895" y="5248217"/>
            <a:ext cx="1968902" cy="1618089"/>
          </a:xfrm>
          <a:prstGeom prst="rect">
            <a:avLst/>
          </a:prstGeom>
        </p:spPr>
      </p:pic>
      <p:pic>
        <p:nvPicPr>
          <p:cNvPr id="10" name="Immagine 425">
            <a:extLst>
              <a:ext uri="{FF2B5EF4-FFF2-40B4-BE49-F238E27FC236}">
                <a16:creationId xmlns:a16="http://schemas.microsoft.com/office/drawing/2014/main" id="{0CF98226-B42D-DAF9-AA5D-E2ECE98FF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408" y="6065639"/>
            <a:ext cx="765175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10" descr="Palestra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3429000"/>
          </a:xfrm>
          <a:prstGeom prst="rect">
            <a:avLst/>
          </a:prstGeom>
        </p:spPr>
      </p:pic>
      <p:sp>
        <p:nvSpPr>
          <p:cNvPr id="2" name="Freeform 24">
            <a:extLst>
              <a:ext uri="{FF2B5EF4-FFF2-40B4-BE49-F238E27FC236}">
                <a16:creationId xmlns:a16="http://schemas.microsoft.com/office/drawing/2014/main" id="{1FCD0CB4-0A3F-DDC2-E23F-2C10CD49C45B}"/>
              </a:ext>
            </a:extLst>
          </p:cNvPr>
          <p:cNvSpPr/>
          <p:nvPr/>
        </p:nvSpPr>
        <p:spPr>
          <a:xfrm>
            <a:off x="0" y="0"/>
            <a:ext cx="1965978" cy="664272"/>
          </a:xfrm>
          <a:custGeom>
            <a:avLst/>
            <a:gdLst/>
            <a:ahLst/>
            <a:cxnLst/>
            <a:rect l="l" t="t" r="r" b="b"/>
            <a:pathLst>
              <a:path w="3931955" h="1328544">
                <a:moveTo>
                  <a:pt x="0" y="0"/>
                </a:moveTo>
                <a:lnTo>
                  <a:pt x="3931955" y="0"/>
                </a:lnTo>
                <a:lnTo>
                  <a:pt x="3931955" y="1328545"/>
                </a:lnTo>
                <a:lnTo>
                  <a:pt x="0" y="13285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4040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BCA36EA5-8463-7AF5-CAA8-EADEC8400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97" y="3789040"/>
            <a:ext cx="2765618" cy="210633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Attività</a:t>
            </a:r>
            <a:r>
              <a:rPr lang="en-US" sz="3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offerte</a:t>
            </a:r>
            <a:endParaRPr lang="en-US" sz="3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5" name="Group 17">
            <a:extLst>
              <a:ext uri="{FF2B5EF4-FFF2-40B4-BE49-F238E27FC236}">
                <a16:creationId xmlns:a16="http://schemas.microsoft.com/office/drawing/2014/main" id="{5EC81CC9-EAC3-3907-9268-3A583E3B6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700" y="3401858"/>
            <a:ext cx="9155400" cy="123363"/>
            <a:chOff x="-5025" y="6737718"/>
            <a:chExt cx="12207200" cy="12336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65915B0-4647-B7BB-3CDF-D62A16FCB0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A416CD1-48B0-ADCA-33F6-A12FBD9EE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12D8E70F-A5DA-C6BF-A5C1-0635956656BC}"/>
              </a:ext>
            </a:extLst>
          </p:cNvPr>
          <p:cNvSpPr txBox="1">
            <a:spLocks/>
          </p:cNvSpPr>
          <p:nvPr/>
        </p:nvSpPr>
        <p:spPr>
          <a:xfrm>
            <a:off x="3347864" y="4221088"/>
            <a:ext cx="5429639" cy="208823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mv="urn:schemas-microsoft-com:mac:vml" xmlns:mc="http://schemas.openxmlformats.org/markup-compatibility/2006" val="1"/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marL="0" indent="0" hangingPunct="1">
              <a:lnSpc>
                <a:spcPct val="90000"/>
              </a:lnSpc>
              <a:buNone/>
            </a:pPr>
            <a:r>
              <a:rPr lang="en-US" sz="2400" kern="1200" dirty="0" err="1">
                <a:solidFill>
                  <a:schemeClr val="bg1"/>
                </a:solidFill>
              </a:rPr>
              <a:t>Assistenza</a:t>
            </a:r>
            <a:r>
              <a:rPr lang="en-US" sz="2400" kern="1200" dirty="0">
                <a:solidFill>
                  <a:schemeClr val="bg1"/>
                </a:solidFill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</a:rPr>
              <a:t>digitale</a:t>
            </a:r>
            <a:r>
              <a:rPr lang="en-US" sz="2400" kern="1200" dirty="0">
                <a:solidFill>
                  <a:schemeClr val="bg1"/>
                </a:solidFill>
              </a:rPr>
              <a:t>, </a:t>
            </a:r>
            <a:r>
              <a:rPr lang="en-US" sz="2400" kern="1200" dirty="0" err="1">
                <a:solidFill>
                  <a:schemeClr val="bg1"/>
                </a:solidFill>
              </a:rPr>
              <a:t>anche</a:t>
            </a:r>
            <a:r>
              <a:rPr lang="en-US" sz="2400" kern="1200" dirty="0">
                <a:solidFill>
                  <a:schemeClr val="bg1"/>
                </a:solidFill>
              </a:rPr>
              <a:t> a mezzo </a:t>
            </a:r>
            <a:r>
              <a:rPr lang="en-US" sz="2400" kern="1200" dirty="0" err="1">
                <a:solidFill>
                  <a:schemeClr val="bg1"/>
                </a:solidFill>
              </a:rPr>
              <a:t>brevi</a:t>
            </a:r>
            <a:r>
              <a:rPr lang="en-US" sz="2400" kern="1200" dirty="0">
                <a:solidFill>
                  <a:schemeClr val="bg1"/>
                </a:solidFill>
              </a:rPr>
              <a:t> e </a:t>
            </a:r>
            <a:r>
              <a:rPr lang="en-US" sz="2400" kern="1200" dirty="0" err="1">
                <a:solidFill>
                  <a:schemeClr val="bg1"/>
                </a:solidFill>
              </a:rPr>
              <a:t>semplici</a:t>
            </a:r>
            <a:r>
              <a:rPr lang="en-US" sz="2400" kern="1200" dirty="0">
                <a:solidFill>
                  <a:schemeClr val="bg1"/>
                </a:solidFill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</a:rPr>
              <a:t>incontri</a:t>
            </a:r>
            <a:r>
              <a:rPr lang="en-US" sz="2400" kern="1200" dirty="0">
                <a:solidFill>
                  <a:schemeClr val="bg1"/>
                </a:solidFill>
              </a:rPr>
              <a:t> uno a uno, con </a:t>
            </a:r>
            <a:r>
              <a:rPr lang="en-US" sz="2400" kern="1200" dirty="0" err="1">
                <a:solidFill>
                  <a:schemeClr val="bg1"/>
                </a:solidFill>
              </a:rPr>
              <a:t>studenti</a:t>
            </a:r>
            <a:r>
              <a:rPr lang="en-US" sz="2400" kern="1200" dirty="0">
                <a:solidFill>
                  <a:schemeClr val="bg1"/>
                </a:solidFill>
              </a:rPr>
              <a:t> del </a:t>
            </a:r>
            <a:r>
              <a:rPr lang="en-US" sz="2400" kern="1200" dirty="0" err="1">
                <a:solidFill>
                  <a:schemeClr val="bg1"/>
                </a:solidFill>
              </a:rPr>
              <a:t>servizio</a:t>
            </a:r>
            <a:r>
              <a:rPr lang="en-US" sz="2400" kern="1200" dirty="0">
                <a:solidFill>
                  <a:schemeClr val="bg1"/>
                </a:solidFill>
              </a:rPr>
              <a:t> civile</a:t>
            </a:r>
          </a:p>
        </p:txBody>
      </p:sp>
      <p:pic>
        <p:nvPicPr>
          <p:cNvPr id="3" name="object 12">
            <a:extLst>
              <a:ext uri="{FF2B5EF4-FFF2-40B4-BE49-F238E27FC236}">
                <a16:creationId xmlns:a16="http://schemas.microsoft.com/office/drawing/2014/main" id="{47A24F20-92DF-16EF-6383-7FBE73BAE5B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 rot="10466480">
            <a:off x="55895" y="5248217"/>
            <a:ext cx="1968902" cy="1618089"/>
          </a:xfrm>
          <a:prstGeom prst="rect">
            <a:avLst/>
          </a:prstGeom>
        </p:spPr>
      </p:pic>
      <p:pic>
        <p:nvPicPr>
          <p:cNvPr id="10" name="Immagine 425">
            <a:extLst>
              <a:ext uri="{FF2B5EF4-FFF2-40B4-BE49-F238E27FC236}">
                <a16:creationId xmlns:a16="http://schemas.microsoft.com/office/drawing/2014/main" id="{0CF98226-B42D-DAF9-AA5D-E2ECE98FF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408" y="6065639"/>
            <a:ext cx="765175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11" descr="digitalizzazion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3352800"/>
          </a:xfrm>
          <a:prstGeom prst="rect">
            <a:avLst/>
          </a:prstGeom>
        </p:spPr>
      </p:pic>
      <p:sp>
        <p:nvSpPr>
          <p:cNvPr id="2" name="Freeform 24">
            <a:extLst>
              <a:ext uri="{FF2B5EF4-FFF2-40B4-BE49-F238E27FC236}">
                <a16:creationId xmlns:a16="http://schemas.microsoft.com/office/drawing/2014/main" id="{1FCD0CB4-0A3F-DDC2-E23F-2C10CD49C45B}"/>
              </a:ext>
            </a:extLst>
          </p:cNvPr>
          <p:cNvSpPr/>
          <p:nvPr/>
        </p:nvSpPr>
        <p:spPr>
          <a:xfrm>
            <a:off x="0" y="0"/>
            <a:ext cx="1965978" cy="664272"/>
          </a:xfrm>
          <a:custGeom>
            <a:avLst/>
            <a:gdLst/>
            <a:ahLst/>
            <a:cxnLst/>
            <a:rect l="l" t="t" r="r" b="b"/>
            <a:pathLst>
              <a:path w="3931955" h="1328544">
                <a:moveTo>
                  <a:pt x="0" y="0"/>
                </a:moveTo>
                <a:lnTo>
                  <a:pt x="3931955" y="0"/>
                </a:lnTo>
                <a:lnTo>
                  <a:pt x="3931955" y="1328545"/>
                </a:lnTo>
                <a:lnTo>
                  <a:pt x="0" y="13285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69310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BCA36EA5-8463-7AF5-CAA8-EADEC8400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97" y="3789040"/>
            <a:ext cx="2765618" cy="210633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Attività</a:t>
            </a:r>
            <a:r>
              <a:rPr lang="en-US" sz="3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offerte</a:t>
            </a:r>
            <a:endParaRPr lang="en-US" sz="3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5" name="Group 17">
            <a:extLst>
              <a:ext uri="{FF2B5EF4-FFF2-40B4-BE49-F238E27FC236}">
                <a16:creationId xmlns:a16="http://schemas.microsoft.com/office/drawing/2014/main" id="{5EC81CC9-EAC3-3907-9268-3A583E3B6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700" y="3401858"/>
            <a:ext cx="9155400" cy="123363"/>
            <a:chOff x="-5025" y="6737718"/>
            <a:chExt cx="12207200" cy="12336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65915B0-4647-B7BB-3CDF-D62A16FCB0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A416CD1-48B0-ADCA-33F6-A12FBD9EE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12D8E70F-A5DA-C6BF-A5C1-0635956656BC}"/>
              </a:ext>
            </a:extLst>
          </p:cNvPr>
          <p:cNvSpPr txBox="1">
            <a:spLocks/>
          </p:cNvSpPr>
          <p:nvPr/>
        </p:nvSpPr>
        <p:spPr>
          <a:xfrm>
            <a:off x="3347864" y="4221088"/>
            <a:ext cx="5429639" cy="208823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mv="urn:schemas-microsoft-com:mac:vml" xmlns:mc="http://schemas.openxmlformats.org/markup-compatibility/2006" val="1"/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marL="0" indent="0" hangingPunct="1">
              <a:lnSpc>
                <a:spcPct val="90000"/>
              </a:lnSpc>
              <a:buNone/>
            </a:pPr>
            <a:r>
              <a:rPr lang="en-US" sz="2400" kern="1200" dirty="0">
                <a:solidFill>
                  <a:schemeClr val="bg1"/>
                </a:solidFill>
              </a:rPr>
              <a:t>Workshop </a:t>
            </a:r>
            <a:r>
              <a:rPr lang="en-US" sz="2400" kern="1200" dirty="0" err="1">
                <a:solidFill>
                  <a:schemeClr val="bg1"/>
                </a:solidFill>
              </a:rPr>
              <a:t>Kokedama</a:t>
            </a:r>
            <a:r>
              <a:rPr lang="en-US" sz="2400" kern="1200" dirty="0">
                <a:solidFill>
                  <a:schemeClr val="bg1"/>
                </a:solidFill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</a:rPr>
              <a:t>tenutosi</a:t>
            </a:r>
            <a:r>
              <a:rPr lang="en-US" sz="2400" kern="1200" dirty="0">
                <a:solidFill>
                  <a:schemeClr val="bg1"/>
                </a:solidFill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</a:rPr>
              <a:t>dall’associazione</a:t>
            </a:r>
            <a:r>
              <a:rPr lang="en-US" sz="2400" kern="1200" dirty="0">
                <a:solidFill>
                  <a:schemeClr val="bg1"/>
                </a:solidFill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</a:rPr>
              <a:t>Ugorà</a:t>
            </a:r>
            <a:endParaRPr lang="en-US" sz="2400" kern="1200" dirty="0">
              <a:solidFill>
                <a:schemeClr val="bg1"/>
              </a:solidFill>
            </a:endParaRPr>
          </a:p>
        </p:txBody>
      </p:sp>
      <p:pic>
        <p:nvPicPr>
          <p:cNvPr id="3" name="object 12">
            <a:extLst>
              <a:ext uri="{FF2B5EF4-FFF2-40B4-BE49-F238E27FC236}">
                <a16:creationId xmlns:a16="http://schemas.microsoft.com/office/drawing/2014/main" id="{47A24F20-92DF-16EF-6383-7FBE73BAE5B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 rot="10466480">
            <a:off x="55895" y="5248217"/>
            <a:ext cx="1968902" cy="1618089"/>
          </a:xfrm>
          <a:prstGeom prst="rect">
            <a:avLst/>
          </a:prstGeom>
        </p:spPr>
      </p:pic>
      <p:pic>
        <p:nvPicPr>
          <p:cNvPr id="10" name="Immagine 425">
            <a:extLst>
              <a:ext uri="{FF2B5EF4-FFF2-40B4-BE49-F238E27FC236}">
                <a16:creationId xmlns:a16="http://schemas.microsoft.com/office/drawing/2014/main" id="{0CF98226-B42D-DAF9-AA5D-E2ECE98FF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408" y="6065639"/>
            <a:ext cx="765175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11" descr="FOTO 1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667000" cy="3429000"/>
          </a:xfrm>
          <a:prstGeom prst="rect">
            <a:avLst/>
          </a:prstGeom>
        </p:spPr>
      </p:pic>
      <p:pic>
        <p:nvPicPr>
          <p:cNvPr id="13" name="Immagine 12" descr="FOTO 2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0" y="0"/>
            <a:ext cx="3048000" cy="3429000"/>
          </a:xfrm>
          <a:prstGeom prst="rect">
            <a:avLst/>
          </a:prstGeom>
        </p:spPr>
      </p:pic>
      <p:sp>
        <p:nvSpPr>
          <p:cNvPr id="2" name="Freeform 24">
            <a:extLst>
              <a:ext uri="{FF2B5EF4-FFF2-40B4-BE49-F238E27FC236}">
                <a16:creationId xmlns:a16="http://schemas.microsoft.com/office/drawing/2014/main" id="{1FCD0CB4-0A3F-DDC2-E23F-2C10CD49C45B}"/>
              </a:ext>
            </a:extLst>
          </p:cNvPr>
          <p:cNvSpPr/>
          <p:nvPr/>
        </p:nvSpPr>
        <p:spPr>
          <a:xfrm>
            <a:off x="0" y="0"/>
            <a:ext cx="1965978" cy="664272"/>
          </a:xfrm>
          <a:custGeom>
            <a:avLst/>
            <a:gdLst/>
            <a:ahLst/>
            <a:cxnLst/>
            <a:rect l="l" t="t" r="r" b="b"/>
            <a:pathLst>
              <a:path w="3931955" h="1328544">
                <a:moveTo>
                  <a:pt x="0" y="0"/>
                </a:moveTo>
                <a:lnTo>
                  <a:pt x="3931955" y="0"/>
                </a:lnTo>
                <a:lnTo>
                  <a:pt x="3931955" y="1328545"/>
                </a:lnTo>
                <a:lnTo>
                  <a:pt x="0" y="13285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14" name="Immagine 13" descr="FOTO 3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5000" y="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931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BCA36EA5-8463-7AF5-CAA8-EADEC8400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581400"/>
            <a:ext cx="2765618" cy="210633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Attività</a:t>
            </a:r>
            <a:r>
              <a:rPr lang="en-US" sz="3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offerte</a:t>
            </a:r>
            <a:r>
              <a:rPr lang="en-US" sz="3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grpSp>
        <p:nvGrpSpPr>
          <p:cNvPr id="5" name="Group 17">
            <a:extLst>
              <a:ext uri="{FF2B5EF4-FFF2-40B4-BE49-F238E27FC236}">
                <a16:creationId xmlns:a16="http://schemas.microsoft.com/office/drawing/2014/main" id="{5EC81CC9-EAC3-3907-9268-3A583E3B6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700" y="3401858"/>
            <a:ext cx="9155400" cy="123363"/>
            <a:chOff x="-5025" y="6737718"/>
            <a:chExt cx="12207200" cy="12336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65915B0-4647-B7BB-3CDF-D62A16FCB0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A416CD1-48B0-ADCA-33F6-A12FBD9EE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12D8E70F-A5DA-C6BF-A5C1-0635956656BC}"/>
              </a:ext>
            </a:extLst>
          </p:cNvPr>
          <p:cNvSpPr txBox="1">
            <a:spLocks/>
          </p:cNvSpPr>
          <p:nvPr/>
        </p:nvSpPr>
        <p:spPr>
          <a:xfrm>
            <a:off x="3810000" y="4267200"/>
            <a:ext cx="4272136" cy="103671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mv="urn:schemas-microsoft-com:mac:vml" xmlns:mc="http://schemas.openxmlformats.org/markup-compatibility/2006" val="1"/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marL="0" indent="0" hangingPunct="1">
              <a:lnSpc>
                <a:spcPct val="90000"/>
              </a:lnSpc>
              <a:buNone/>
            </a:pPr>
            <a:r>
              <a:rPr lang="en-US" sz="2400" kern="1200" dirty="0" err="1">
                <a:solidFill>
                  <a:schemeClr val="bg1"/>
                </a:solidFill>
              </a:rPr>
              <a:t>Riciclo</a:t>
            </a:r>
            <a:r>
              <a:rPr lang="en-US" sz="2400" kern="1200" dirty="0">
                <a:solidFill>
                  <a:schemeClr val="bg1"/>
                </a:solidFill>
              </a:rPr>
              <a:t> del </a:t>
            </a:r>
            <a:r>
              <a:rPr lang="en-US" sz="2400" kern="1200" dirty="0" err="1">
                <a:solidFill>
                  <a:schemeClr val="bg1"/>
                </a:solidFill>
              </a:rPr>
              <a:t>giocattolo</a:t>
            </a:r>
            <a:endParaRPr lang="en-US" sz="2400" kern="1200" dirty="0">
              <a:solidFill>
                <a:schemeClr val="bg1"/>
              </a:solidFill>
            </a:endParaRPr>
          </a:p>
        </p:txBody>
      </p:sp>
      <p:pic>
        <p:nvPicPr>
          <p:cNvPr id="3" name="object 12">
            <a:extLst>
              <a:ext uri="{FF2B5EF4-FFF2-40B4-BE49-F238E27FC236}">
                <a16:creationId xmlns:a16="http://schemas.microsoft.com/office/drawing/2014/main" id="{47A24F20-92DF-16EF-6383-7FBE73BAE5B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 rot="10466480">
            <a:off x="55895" y="5248217"/>
            <a:ext cx="1968902" cy="1618089"/>
          </a:xfrm>
          <a:prstGeom prst="rect">
            <a:avLst/>
          </a:prstGeom>
        </p:spPr>
      </p:pic>
      <p:pic>
        <p:nvPicPr>
          <p:cNvPr id="10" name="Immagine 425">
            <a:extLst>
              <a:ext uri="{FF2B5EF4-FFF2-40B4-BE49-F238E27FC236}">
                <a16:creationId xmlns:a16="http://schemas.microsoft.com/office/drawing/2014/main" id="{0CF98226-B42D-DAF9-AA5D-E2ECE98FF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408" y="6065639"/>
            <a:ext cx="765175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10" descr="giocatoli 5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171450" y="171450"/>
            <a:ext cx="3429000" cy="3086100"/>
          </a:xfrm>
          <a:prstGeom prst="rect">
            <a:avLst/>
          </a:prstGeom>
        </p:spPr>
      </p:pic>
      <p:sp>
        <p:nvSpPr>
          <p:cNvPr id="2" name="Freeform 24">
            <a:extLst>
              <a:ext uri="{FF2B5EF4-FFF2-40B4-BE49-F238E27FC236}">
                <a16:creationId xmlns:a16="http://schemas.microsoft.com/office/drawing/2014/main" id="{1FCD0CB4-0A3F-DDC2-E23F-2C10CD49C45B}"/>
              </a:ext>
            </a:extLst>
          </p:cNvPr>
          <p:cNvSpPr/>
          <p:nvPr/>
        </p:nvSpPr>
        <p:spPr>
          <a:xfrm>
            <a:off x="0" y="0"/>
            <a:ext cx="1965978" cy="664272"/>
          </a:xfrm>
          <a:custGeom>
            <a:avLst/>
            <a:gdLst/>
            <a:ahLst/>
            <a:cxnLst/>
            <a:rect l="l" t="t" r="r" b="b"/>
            <a:pathLst>
              <a:path w="3931955" h="1328544">
                <a:moveTo>
                  <a:pt x="0" y="0"/>
                </a:moveTo>
                <a:lnTo>
                  <a:pt x="3931955" y="0"/>
                </a:lnTo>
                <a:lnTo>
                  <a:pt x="3931955" y="1328545"/>
                </a:lnTo>
                <a:lnTo>
                  <a:pt x="0" y="13285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12" name="Immagine 11" descr="bambina giocatolo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 flipH="1" flipV="1">
            <a:off x="3086100" y="38100"/>
            <a:ext cx="3429000" cy="3352800"/>
          </a:xfrm>
          <a:prstGeom prst="rect">
            <a:avLst/>
          </a:prstGeom>
        </p:spPr>
      </p:pic>
      <p:pic>
        <p:nvPicPr>
          <p:cNvPr id="14" name="Immagine 13" descr="signor seggiollino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6134100" y="419100"/>
            <a:ext cx="34290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9310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694" y="609600"/>
            <a:ext cx="4029076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0AEC9A5-ADB9-9D14-5696-21EADF65FC4F}"/>
              </a:ext>
            </a:extLst>
          </p:cNvPr>
          <p:cNvSpPr txBox="1"/>
          <p:nvPr/>
        </p:nvSpPr>
        <p:spPr>
          <a:xfrm>
            <a:off x="4529202" y="302005"/>
            <a:ext cx="4392488" cy="2273355"/>
          </a:xfrm>
          <a:prstGeom prst="rect">
            <a:avLst/>
          </a:prstGeom>
          <a:ln>
            <a:solidFill>
              <a:srgbClr val="FFFFFF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lIns="91440" tIns="45720" rIns="91440" bIns="45720" numCol="1" spcCol="38100" rtlCol="0" anchor="ctr">
            <a:normAutofit/>
          </a:bodyPr>
          <a:lstStyle/>
          <a:p>
            <a:pPr marR="0" algn="ctr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sz="32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Trebuchet MS"/>
              </a:rPr>
              <a:t>Le </a:t>
            </a:r>
            <a:r>
              <a:rPr kumimoji="0" lang="en-US" sz="3200" b="0" i="0" u="none" strike="noStrike" kern="120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sym typeface="Trebuchet MS"/>
              </a:rPr>
              <a:t>passeggiate</a:t>
            </a:r>
            <a:r>
              <a:rPr kumimoji="0" lang="en-US" sz="32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Trebuchet MS"/>
              </a:rPr>
              <a:t> di </a:t>
            </a:r>
            <a:r>
              <a:rPr kumimoji="0" lang="en-US" sz="3200" b="0" i="0" u="none" strike="noStrike" kern="120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sym typeface="Trebuchet MS"/>
              </a:rPr>
              <a:t>quartiere</a:t>
            </a:r>
            <a:r>
              <a:rPr kumimoji="0" lang="en-US" sz="32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Trebuchet MS"/>
              </a:rPr>
              <a:t> :</a:t>
            </a:r>
          </a:p>
          <a:p>
            <a:pPr marR="0" algn="ctr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</a:pPr>
            <a:endParaRPr kumimoji="0" lang="en-US" sz="32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Trebuchet MS"/>
            </a:endParaRPr>
          </a:p>
          <a:p>
            <a:pPr algn="ctr" hangingPunct="1">
              <a:lnSpc>
                <a:spcPct val="90000"/>
              </a:lnSpc>
              <a:spcAft>
                <a:spcPts val="600"/>
              </a:spcAft>
            </a:pPr>
            <a:r>
              <a:rPr lang="it-IT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come strumento d’indagine:</a:t>
            </a:r>
          </a:p>
          <a:p>
            <a:pPr marR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</a:pPr>
            <a:endParaRPr kumimoji="0" lang="en-US" sz="32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Trebuchet M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B3CA5D4-4DB6-B15E-7AAA-321EABE5F35F}"/>
              </a:ext>
            </a:extLst>
          </p:cNvPr>
          <p:cNvSpPr txBox="1"/>
          <p:nvPr/>
        </p:nvSpPr>
        <p:spPr>
          <a:xfrm>
            <a:off x="4756609" y="3026237"/>
            <a:ext cx="3744416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>
                <a:solidFill>
                  <a:srgbClr val="FFFFFF"/>
                </a:solidFill>
              </a:rPr>
              <a:t>* ESPERIENZA DI CITTADINANZA ATTIVA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8037EB9-7085-42D3-81F3-CA28F2590795}"/>
              </a:ext>
            </a:extLst>
          </p:cNvPr>
          <p:cNvSpPr txBox="1"/>
          <p:nvPr/>
        </p:nvSpPr>
        <p:spPr>
          <a:xfrm>
            <a:off x="4756609" y="3802278"/>
            <a:ext cx="367517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>
                <a:solidFill>
                  <a:srgbClr val="FFFFFF"/>
                </a:solidFill>
              </a:rPr>
              <a:t>* ANALISI, ASCOLTO, LETTURA DEL TERRITORIO E INTERPRETAZIONE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2728" y="0"/>
            <a:ext cx="4958704" cy="7024817"/>
          </a:xfrm>
          <a:prstGeom prst="rect">
            <a:avLst/>
          </a:prstGeom>
        </p:spPr>
      </p:pic>
      <p:sp>
        <p:nvSpPr>
          <p:cNvPr id="5" name="Freeform 24">
            <a:extLst>
              <a:ext uri="{FF2B5EF4-FFF2-40B4-BE49-F238E27FC236}">
                <a16:creationId xmlns:a16="http://schemas.microsoft.com/office/drawing/2014/main" id="{631A9995-548A-591B-3DF5-5BC9866A12A4}"/>
              </a:ext>
            </a:extLst>
          </p:cNvPr>
          <p:cNvSpPr/>
          <p:nvPr/>
        </p:nvSpPr>
        <p:spPr>
          <a:xfrm>
            <a:off x="-584473" y="12778"/>
            <a:ext cx="1965978" cy="664272"/>
          </a:xfrm>
          <a:custGeom>
            <a:avLst/>
            <a:gdLst/>
            <a:ahLst/>
            <a:cxnLst/>
            <a:rect l="l" t="t" r="r" b="b"/>
            <a:pathLst>
              <a:path w="3931955" h="1328544">
                <a:moveTo>
                  <a:pt x="0" y="0"/>
                </a:moveTo>
                <a:lnTo>
                  <a:pt x="3931955" y="0"/>
                </a:lnTo>
                <a:lnTo>
                  <a:pt x="3931955" y="1328545"/>
                </a:lnTo>
                <a:lnTo>
                  <a:pt x="0" y="13285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9" name="Immagine 425">
            <a:extLst>
              <a:ext uri="{FF2B5EF4-FFF2-40B4-BE49-F238E27FC236}">
                <a16:creationId xmlns:a16="http://schemas.microsoft.com/office/drawing/2014/main" id="{0CF98226-B42D-DAF9-AA5D-E2ECE98FF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943600"/>
            <a:ext cx="765175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9B92F2D3-1A22-0C86-D624-9FBF782491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029" y="5151054"/>
            <a:ext cx="1141218" cy="115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1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694" y="609600"/>
            <a:ext cx="4029076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0AEC9A5-ADB9-9D14-5696-21EADF65FC4F}"/>
              </a:ext>
            </a:extLst>
          </p:cNvPr>
          <p:cNvSpPr txBox="1"/>
          <p:nvPr/>
        </p:nvSpPr>
        <p:spPr>
          <a:xfrm>
            <a:off x="4897420" y="517009"/>
            <a:ext cx="3600400" cy="1435909"/>
          </a:xfrm>
          <a:prstGeom prst="rect">
            <a:avLst/>
          </a:prstGeom>
          <a:ln>
            <a:solidFill>
              <a:srgbClr val="FFFFFF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lIns="91440" tIns="45720" rIns="91440" bIns="45720" numCol="1" spcCol="38100" rtlCol="0" anchor="ctr">
            <a:normAutofit/>
          </a:bodyPr>
          <a:lstStyle/>
          <a:p>
            <a:pPr marR="0" algn="ctr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sz="32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Trebuchet MS"/>
              </a:rPr>
              <a:t>Le </a:t>
            </a:r>
            <a:r>
              <a:rPr kumimoji="0" lang="en-US" sz="3200" b="0" i="0" u="none" strike="noStrike" kern="120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sym typeface="Trebuchet MS"/>
              </a:rPr>
              <a:t>passeggiate</a:t>
            </a:r>
            <a:r>
              <a:rPr kumimoji="0" lang="en-US" sz="32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Trebuchet MS"/>
              </a:rPr>
              <a:t> di </a:t>
            </a:r>
            <a:r>
              <a:rPr kumimoji="0" lang="en-US" sz="3200" b="0" i="0" u="none" strike="noStrike" kern="120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sym typeface="Trebuchet MS"/>
              </a:rPr>
              <a:t>quartiere</a:t>
            </a:r>
            <a:endParaRPr kumimoji="0" lang="en-US" sz="32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Trebuchet MS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8037EB9-7085-42D3-81F3-CA28F2590795}"/>
              </a:ext>
            </a:extLst>
          </p:cNvPr>
          <p:cNvSpPr txBox="1"/>
          <p:nvPr/>
        </p:nvSpPr>
        <p:spPr>
          <a:xfrm>
            <a:off x="4663544" y="3448243"/>
            <a:ext cx="3675176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>
                <a:solidFill>
                  <a:srgbClr val="FFFFFF"/>
                </a:solidFill>
              </a:rPr>
              <a:t>*   Il potere di far emergere problemi e il potere di scegliere e attivare micro cambiamenti.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A128756-6DD2-490F-87A9-BABE838386E0}"/>
              </a:ext>
            </a:extLst>
          </p:cNvPr>
          <p:cNvSpPr txBox="1"/>
          <p:nvPr/>
        </p:nvSpPr>
        <p:spPr>
          <a:xfrm>
            <a:off x="4677337" y="4573470"/>
            <a:ext cx="3675176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>
                <a:solidFill>
                  <a:srgbClr val="FFFFFF"/>
                </a:solidFill>
              </a:rPr>
              <a:t>* Permettere di sviluppare  competenze di negoziazione da parte dei cittadini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" y="0"/>
            <a:ext cx="4427543" cy="6863961"/>
          </a:xfrm>
          <a:prstGeom prst="rect">
            <a:avLst/>
          </a:prstGeom>
        </p:spPr>
      </p:pic>
      <p:sp>
        <p:nvSpPr>
          <p:cNvPr id="5" name="Freeform 24">
            <a:extLst>
              <a:ext uri="{FF2B5EF4-FFF2-40B4-BE49-F238E27FC236}">
                <a16:creationId xmlns:a16="http://schemas.microsoft.com/office/drawing/2014/main" id="{631A9995-548A-591B-3DF5-5BC9866A12A4}"/>
              </a:ext>
            </a:extLst>
          </p:cNvPr>
          <p:cNvSpPr/>
          <p:nvPr/>
        </p:nvSpPr>
        <p:spPr>
          <a:xfrm>
            <a:off x="-33823" y="-26260"/>
            <a:ext cx="1965978" cy="664272"/>
          </a:xfrm>
          <a:custGeom>
            <a:avLst/>
            <a:gdLst/>
            <a:ahLst/>
            <a:cxnLst/>
            <a:rect l="l" t="t" r="r" b="b"/>
            <a:pathLst>
              <a:path w="3931955" h="1328544">
                <a:moveTo>
                  <a:pt x="0" y="0"/>
                </a:moveTo>
                <a:lnTo>
                  <a:pt x="3931955" y="0"/>
                </a:lnTo>
                <a:lnTo>
                  <a:pt x="3931955" y="1328545"/>
                </a:lnTo>
                <a:lnTo>
                  <a:pt x="0" y="13285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8037EB9-7085-42D3-81F3-CA28F2590795}"/>
              </a:ext>
            </a:extLst>
          </p:cNvPr>
          <p:cNvSpPr txBox="1"/>
          <p:nvPr/>
        </p:nvSpPr>
        <p:spPr>
          <a:xfrm>
            <a:off x="4792997" y="2281532"/>
            <a:ext cx="3675176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>
                <a:solidFill>
                  <a:srgbClr val="FFFFFF"/>
                </a:solidFill>
              </a:rPr>
              <a:t>*   Le passeggiate per esercitare  il proprio potere di immaginare un quartiere diverso.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pic>
        <p:nvPicPr>
          <p:cNvPr id="10" name="Immagine 425">
            <a:extLst>
              <a:ext uri="{FF2B5EF4-FFF2-40B4-BE49-F238E27FC236}">
                <a16:creationId xmlns:a16="http://schemas.microsoft.com/office/drawing/2014/main" id="{0CF98226-B42D-DAF9-AA5D-E2ECE98FF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943600"/>
            <a:ext cx="765175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AE714F2-311C-A99C-CE05-09D4D67D6F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5767284"/>
            <a:ext cx="765175" cy="79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1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BCA36EA5-8463-7AF5-CAA8-EADEC8400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4014800"/>
            <a:ext cx="2765618" cy="210633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Cos’è</a:t>
            </a:r>
            <a:r>
              <a:rPr lang="en-US" sz="3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il</a:t>
            </a:r>
            <a:r>
              <a:rPr lang="en-US" sz="3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portierato</a:t>
            </a:r>
            <a:r>
              <a:rPr lang="en-US" sz="3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sociale</a:t>
            </a:r>
            <a:r>
              <a:rPr lang="en-US" sz="3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13" name="Immagine 12" descr="Gruppo di donne anziane">
            <a:extLst>
              <a:ext uri="{FF2B5EF4-FFF2-40B4-BE49-F238E27FC236}">
                <a16:creationId xmlns:a16="http://schemas.microsoft.com/office/drawing/2014/main" id="{87E987F9-9F54-ED7D-FC2E-53E0427AFC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-42882" y="-27133"/>
            <a:ext cx="9144001" cy="342899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EC81CC9-EAC3-3907-9268-3A583E3B6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700" y="3401858"/>
            <a:ext cx="9155400" cy="123363"/>
            <a:chOff x="-5025" y="6737718"/>
            <a:chExt cx="12207200" cy="12336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65915B0-4647-B7BB-3CDF-D62A16FCB0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A416CD1-48B0-ADCA-33F6-A12FBD9EE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12D8E70F-A5DA-C6BF-A5C1-0635956656BC}"/>
              </a:ext>
            </a:extLst>
          </p:cNvPr>
          <p:cNvSpPr txBox="1">
            <a:spLocks/>
          </p:cNvSpPr>
          <p:nvPr/>
        </p:nvSpPr>
        <p:spPr>
          <a:xfrm>
            <a:off x="3764256" y="4653136"/>
            <a:ext cx="5013247" cy="135841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marL="0" indent="0" hangingPunct="1">
              <a:lnSpc>
                <a:spcPct val="90000"/>
              </a:lnSpc>
              <a:buNone/>
            </a:pPr>
            <a:endParaRPr lang="en-US" sz="2400" kern="1200" dirty="0">
              <a:solidFill>
                <a:schemeClr val="bg1"/>
              </a:solidFill>
            </a:endParaRPr>
          </a:p>
        </p:txBody>
      </p:sp>
      <p:sp>
        <p:nvSpPr>
          <p:cNvPr id="2" name="Freeform 24">
            <a:extLst>
              <a:ext uri="{FF2B5EF4-FFF2-40B4-BE49-F238E27FC236}">
                <a16:creationId xmlns:a16="http://schemas.microsoft.com/office/drawing/2014/main" id="{1FCD0CB4-0A3F-DDC2-E23F-2C10CD49C45B}"/>
              </a:ext>
            </a:extLst>
          </p:cNvPr>
          <p:cNvSpPr/>
          <p:nvPr/>
        </p:nvSpPr>
        <p:spPr>
          <a:xfrm>
            <a:off x="-67529" y="-47621"/>
            <a:ext cx="1561690" cy="596301"/>
          </a:xfrm>
          <a:custGeom>
            <a:avLst/>
            <a:gdLst/>
            <a:ahLst/>
            <a:cxnLst/>
            <a:rect l="l" t="t" r="r" b="b"/>
            <a:pathLst>
              <a:path w="3931955" h="1328544">
                <a:moveTo>
                  <a:pt x="0" y="0"/>
                </a:moveTo>
                <a:lnTo>
                  <a:pt x="3931955" y="0"/>
                </a:lnTo>
                <a:lnTo>
                  <a:pt x="3931955" y="1328545"/>
                </a:lnTo>
                <a:lnTo>
                  <a:pt x="0" y="13285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3" name="object 12">
            <a:extLst>
              <a:ext uri="{FF2B5EF4-FFF2-40B4-BE49-F238E27FC236}">
                <a16:creationId xmlns:a16="http://schemas.microsoft.com/office/drawing/2014/main" id="{76969E7C-6D1F-FF70-B35D-401D56B6E96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 rot="10466480">
            <a:off x="9926" y="5698249"/>
            <a:ext cx="1456074" cy="1161029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3275856" y="4188841"/>
            <a:ext cx="5400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</a:rPr>
              <a:t>Il Portierato Sociale è un collettore e catalizzatore di tutte le risorse presenti sul territorio per creare e implementare forti connessioni tra il cittadino, le associazioni e gli enti locali, per la presa in carico della persona anziana sola, e non solo, anche degli abitanti del rione della quinta circoscrizione del Comune di Trieste- zona Largo Barriera Vecchia .</a:t>
            </a:r>
          </a:p>
        </p:txBody>
      </p:sp>
      <p:pic>
        <p:nvPicPr>
          <p:cNvPr id="11" name="Immagine 425">
            <a:extLst>
              <a:ext uri="{FF2B5EF4-FFF2-40B4-BE49-F238E27FC236}">
                <a16:creationId xmlns:a16="http://schemas.microsoft.com/office/drawing/2014/main" id="{0CF98226-B42D-DAF9-AA5D-E2ECE98FF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828" y="6278763"/>
            <a:ext cx="589256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21227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694" y="609600"/>
            <a:ext cx="4029076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0AEC9A5-ADB9-9D14-5696-21EADF65FC4F}"/>
              </a:ext>
            </a:extLst>
          </p:cNvPr>
          <p:cNvSpPr txBox="1"/>
          <p:nvPr/>
        </p:nvSpPr>
        <p:spPr>
          <a:xfrm>
            <a:off x="4934808" y="980728"/>
            <a:ext cx="3600400" cy="1435909"/>
          </a:xfrm>
          <a:prstGeom prst="rect">
            <a:avLst/>
          </a:prstGeom>
          <a:ln>
            <a:solidFill>
              <a:srgbClr val="FFFFFF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lIns="91440" tIns="45720" rIns="91440" bIns="45720" numCol="1" spcCol="38100" rtlCol="0" anchor="ctr">
            <a:normAutofit/>
          </a:bodyPr>
          <a:lstStyle/>
          <a:p>
            <a:pPr marR="0" algn="ctr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sz="32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Trebuchet MS"/>
              </a:rPr>
              <a:t>Le </a:t>
            </a:r>
            <a:r>
              <a:rPr kumimoji="0" lang="en-US" sz="3200" b="0" i="0" u="none" strike="noStrike" kern="120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sym typeface="Trebuchet MS"/>
              </a:rPr>
              <a:t>passeggiate</a:t>
            </a:r>
            <a:r>
              <a:rPr kumimoji="0" lang="en-US" sz="32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Trebuchet MS"/>
              </a:rPr>
              <a:t> di </a:t>
            </a:r>
            <a:r>
              <a:rPr kumimoji="0" lang="en-US" sz="3200" b="0" i="0" u="none" strike="noStrike" kern="120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sym typeface="Trebuchet MS"/>
              </a:rPr>
              <a:t>quartiere</a:t>
            </a:r>
            <a:endParaRPr kumimoji="0" lang="en-US" sz="32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Trebuchet M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B3CA5D4-4DB6-B15E-7AAA-321EABE5F35F}"/>
              </a:ext>
            </a:extLst>
          </p:cNvPr>
          <p:cNvSpPr txBox="1"/>
          <p:nvPr/>
        </p:nvSpPr>
        <p:spPr>
          <a:xfrm>
            <a:off x="4753403" y="2766319"/>
            <a:ext cx="3744416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>
                <a:solidFill>
                  <a:srgbClr val="FFFFFF"/>
                </a:solidFill>
              </a:rPr>
              <a:t>* Per </a:t>
            </a:r>
            <a:r>
              <a:rPr lang="it-IT" dirty="0" err="1">
                <a:solidFill>
                  <a:srgbClr val="FFFFFF"/>
                </a:solidFill>
              </a:rPr>
              <a:t>ri</a:t>
            </a:r>
            <a:r>
              <a:rPr lang="it-IT" dirty="0">
                <a:solidFill>
                  <a:srgbClr val="FFFFFF"/>
                </a:solidFill>
              </a:rPr>
              <a:t>-legare insieme l’</a:t>
            </a:r>
            <a:r>
              <a:rPr lang="it-IT" dirty="0" err="1">
                <a:solidFill>
                  <a:srgbClr val="FFFFFF"/>
                </a:solidFill>
              </a:rPr>
              <a:t>abitanza</a:t>
            </a:r>
            <a:r>
              <a:rPr lang="it-IT" dirty="0">
                <a:solidFill>
                  <a:srgbClr val="FFFFFF"/>
                </a:solidFill>
              </a:rPr>
              <a:t>: riprendersi lo spazio pubblico, quindi le piazze, i marciapiedi, i parchi….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83968" cy="6858000"/>
          </a:xfrm>
          <a:prstGeom prst="rect">
            <a:avLst/>
          </a:prstGeom>
        </p:spPr>
      </p:pic>
      <p:sp>
        <p:nvSpPr>
          <p:cNvPr id="5" name="Freeform 24">
            <a:extLst>
              <a:ext uri="{FF2B5EF4-FFF2-40B4-BE49-F238E27FC236}">
                <a16:creationId xmlns:a16="http://schemas.microsoft.com/office/drawing/2014/main" id="{631A9995-548A-591B-3DF5-5BC9866A12A4}"/>
              </a:ext>
            </a:extLst>
          </p:cNvPr>
          <p:cNvSpPr/>
          <p:nvPr/>
        </p:nvSpPr>
        <p:spPr>
          <a:xfrm>
            <a:off x="-37166" y="0"/>
            <a:ext cx="1965978" cy="664272"/>
          </a:xfrm>
          <a:custGeom>
            <a:avLst/>
            <a:gdLst/>
            <a:ahLst/>
            <a:cxnLst/>
            <a:rect l="l" t="t" r="r" b="b"/>
            <a:pathLst>
              <a:path w="3931955" h="1328544">
                <a:moveTo>
                  <a:pt x="0" y="0"/>
                </a:moveTo>
                <a:lnTo>
                  <a:pt x="3931955" y="0"/>
                </a:lnTo>
                <a:lnTo>
                  <a:pt x="3931955" y="1328545"/>
                </a:lnTo>
                <a:lnTo>
                  <a:pt x="0" y="13285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A128756-6DD2-490F-87A9-BABE838386E0}"/>
              </a:ext>
            </a:extLst>
          </p:cNvPr>
          <p:cNvSpPr txBox="1"/>
          <p:nvPr/>
        </p:nvSpPr>
        <p:spPr>
          <a:xfrm>
            <a:off x="4788023" y="4365104"/>
            <a:ext cx="367517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>
                <a:solidFill>
                  <a:srgbClr val="FFFFFF"/>
                </a:solidFill>
              </a:rPr>
              <a:t>* ANDARE A VEDERE, PERCEPIRE DI PERSONA. «TOCCARE CON MANO»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pic>
        <p:nvPicPr>
          <p:cNvPr id="9" name="Immagine 425">
            <a:extLst>
              <a:ext uri="{FF2B5EF4-FFF2-40B4-BE49-F238E27FC236}">
                <a16:creationId xmlns:a16="http://schemas.microsoft.com/office/drawing/2014/main" id="{0CF98226-B42D-DAF9-AA5D-E2ECE98FF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943600"/>
            <a:ext cx="765175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B3D1D47-A298-C814-ABD9-B33FFF89A8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5562803"/>
            <a:ext cx="925194" cy="9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8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694" y="609600"/>
            <a:ext cx="4029076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0AEC9A5-ADB9-9D14-5696-21EADF65FC4F}"/>
              </a:ext>
            </a:extLst>
          </p:cNvPr>
          <p:cNvSpPr txBox="1"/>
          <p:nvPr/>
        </p:nvSpPr>
        <p:spPr>
          <a:xfrm>
            <a:off x="4934808" y="980728"/>
            <a:ext cx="3600400" cy="1435909"/>
          </a:xfrm>
          <a:prstGeom prst="rect">
            <a:avLst/>
          </a:prstGeom>
          <a:ln>
            <a:solidFill>
              <a:srgbClr val="FFFFFF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lIns="91440" tIns="45720" rIns="91440" bIns="45720" numCol="1" spcCol="38100" rtlCol="0" anchor="ctr">
            <a:normAutofit/>
          </a:bodyPr>
          <a:lstStyle/>
          <a:p>
            <a:pPr marR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sz="32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Trebuchet MS"/>
              </a:rPr>
              <a:t>Le </a:t>
            </a:r>
            <a:r>
              <a:rPr kumimoji="0" lang="en-US" sz="3200" b="0" i="0" u="none" strike="noStrike" kern="120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sym typeface="Trebuchet MS"/>
              </a:rPr>
              <a:t>passeggiate</a:t>
            </a:r>
            <a:r>
              <a:rPr kumimoji="0" lang="en-US" sz="32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Trebuchet MS"/>
              </a:rPr>
              <a:t> di </a:t>
            </a:r>
            <a:r>
              <a:rPr kumimoji="0" lang="en-US" sz="3200" b="0" i="0" u="none" strike="noStrike" kern="120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sym typeface="Trebuchet MS"/>
              </a:rPr>
              <a:t>quartiere</a:t>
            </a:r>
            <a:endParaRPr kumimoji="0" lang="en-US" sz="32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Trebuchet M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B3CA5D4-4DB6-B15E-7AAA-321EABE5F35F}"/>
              </a:ext>
            </a:extLst>
          </p:cNvPr>
          <p:cNvSpPr txBox="1"/>
          <p:nvPr/>
        </p:nvSpPr>
        <p:spPr>
          <a:xfrm>
            <a:off x="4756609" y="3026237"/>
            <a:ext cx="3744416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>
                <a:solidFill>
                  <a:srgbClr val="FFFFFF"/>
                </a:solidFill>
              </a:rPr>
              <a:t>Attraversare lo spazio pubblico del quartiere OSSERVANDOLO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8037EB9-7085-42D3-81F3-CA28F2590795}"/>
              </a:ext>
            </a:extLst>
          </p:cNvPr>
          <p:cNvSpPr txBox="1"/>
          <p:nvPr/>
        </p:nvSpPr>
        <p:spPr>
          <a:xfrm>
            <a:off x="4737395" y="3949565"/>
            <a:ext cx="3675176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>
                <a:solidFill>
                  <a:srgbClr val="FFFFFF"/>
                </a:solidFill>
              </a:rPr>
              <a:t>Presenza attiva di una cittadinanza più esperta e più concretamente  collocata nei problemi reali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54918" y="1683211"/>
            <a:ext cx="6920519" cy="3429061"/>
          </a:xfrm>
          <a:prstGeom prst="rect">
            <a:avLst/>
          </a:prstGeom>
        </p:spPr>
      </p:pic>
      <p:sp>
        <p:nvSpPr>
          <p:cNvPr id="5" name="Freeform 24">
            <a:extLst>
              <a:ext uri="{FF2B5EF4-FFF2-40B4-BE49-F238E27FC236}">
                <a16:creationId xmlns:a16="http://schemas.microsoft.com/office/drawing/2014/main" id="{631A9995-548A-591B-3DF5-5BC9866A12A4}"/>
              </a:ext>
            </a:extLst>
          </p:cNvPr>
          <p:cNvSpPr/>
          <p:nvPr/>
        </p:nvSpPr>
        <p:spPr>
          <a:xfrm>
            <a:off x="-16086" y="-62520"/>
            <a:ext cx="1965978" cy="664272"/>
          </a:xfrm>
          <a:custGeom>
            <a:avLst/>
            <a:gdLst/>
            <a:ahLst/>
            <a:cxnLst/>
            <a:rect l="l" t="t" r="r" b="b"/>
            <a:pathLst>
              <a:path w="3931955" h="1328544">
                <a:moveTo>
                  <a:pt x="0" y="0"/>
                </a:moveTo>
                <a:lnTo>
                  <a:pt x="3931955" y="0"/>
                </a:lnTo>
                <a:lnTo>
                  <a:pt x="3931955" y="1328545"/>
                </a:lnTo>
                <a:lnTo>
                  <a:pt x="0" y="13285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9" name="Immagine 425">
            <a:extLst>
              <a:ext uri="{FF2B5EF4-FFF2-40B4-BE49-F238E27FC236}">
                <a16:creationId xmlns:a16="http://schemas.microsoft.com/office/drawing/2014/main" id="{0CF98226-B42D-DAF9-AA5D-E2ECE98FF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943600"/>
            <a:ext cx="765175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D29E65C-978C-4647-2F67-355F3E8E4A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307" y="5699401"/>
            <a:ext cx="1016895" cy="103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80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694" y="609600"/>
            <a:ext cx="4029076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0AEC9A5-ADB9-9D14-5696-21EADF65FC4F}"/>
              </a:ext>
            </a:extLst>
          </p:cNvPr>
          <p:cNvSpPr txBox="1"/>
          <p:nvPr/>
        </p:nvSpPr>
        <p:spPr>
          <a:xfrm>
            <a:off x="4934808" y="980728"/>
            <a:ext cx="3600400" cy="1435909"/>
          </a:xfrm>
          <a:prstGeom prst="rect">
            <a:avLst/>
          </a:prstGeom>
          <a:ln>
            <a:solidFill>
              <a:srgbClr val="FFFFFF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lIns="91440" tIns="45720" rIns="91440" bIns="45720" numCol="1" spcCol="38100" rtlCol="0" anchor="ctr">
            <a:normAutofit/>
          </a:bodyPr>
          <a:lstStyle/>
          <a:p>
            <a:pPr marR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sz="32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Trebuchet MS"/>
              </a:rPr>
              <a:t>Le </a:t>
            </a:r>
            <a:r>
              <a:rPr kumimoji="0" lang="en-US" sz="3200" b="0" i="0" u="none" strike="noStrike" kern="120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sym typeface="Trebuchet MS"/>
              </a:rPr>
              <a:t>passeggiate</a:t>
            </a:r>
            <a:r>
              <a:rPr kumimoji="0" lang="en-US" sz="32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Trebuchet MS"/>
              </a:rPr>
              <a:t> di </a:t>
            </a:r>
            <a:r>
              <a:rPr kumimoji="0" lang="en-US" sz="3200" b="0" i="0" u="none" strike="noStrike" kern="120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sym typeface="Trebuchet MS"/>
              </a:rPr>
              <a:t>quartiere</a:t>
            </a:r>
            <a:endParaRPr kumimoji="0" lang="en-US" sz="32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Trebuchet M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B3CA5D4-4DB6-B15E-7AAA-321EABE5F35F}"/>
              </a:ext>
            </a:extLst>
          </p:cNvPr>
          <p:cNvSpPr txBox="1"/>
          <p:nvPr/>
        </p:nvSpPr>
        <p:spPr>
          <a:xfrm>
            <a:off x="4756609" y="3026237"/>
            <a:ext cx="3744416" cy="20313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r>
              <a:rPr lang="it-IT" dirty="0">
                <a:solidFill>
                  <a:srgbClr val="FFFFFF"/>
                </a:solidFill>
              </a:rPr>
              <a:t>UTILIZZO DELLO SPAZIO PUBBLICO DEL QUARTIERE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endParaRPr lang="it-IT" dirty="0">
              <a:solidFill>
                <a:srgbClr val="FFFFFF"/>
              </a:solidFill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endParaRPr lang="it-IT" dirty="0">
              <a:solidFill>
                <a:srgbClr val="FFFFFF"/>
              </a:solidFill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endParaRPr lang="it-IT" dirty="0">
              <a:solidFill>
                <a:srgbClr val="FFFFFF"/>
              </a:solidFill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8037EB9-7085-42D3-81F3-CA28F2590795}"/>
              </a:ext>
            </a:extLst>
          </p:cNvPr>
          <p:cNvSpPr txBox="1"/>
          <p:nvPr/>
        </p:nvSpPr>
        <p:spPr>
          <a:xfrm>
            <a:off x="4756609" y="3857233"/>
            <a:ext cx="3675176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>
                <a:solidFill>
                  <a:srgbClr val="FFFFFF"/>
                </a:solidFill>
              </a:rPr>
              <a:t>*   ARREDO URBANO: conquista di spazi che garantiscano luoghi dove poter trovare occasioni di socializzazione e di incontro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79004" y="1179004"/>
            <a:ext cx="6858000" cy="4499992"/>
          </a:xfrm>
          <a:prstGeom prst="rect">
            <a:avLst/>
          </a:prstGeom>
        </p:spPr>
      </p:pic>
      <p:sp>
        <p:nvSpPr>
          <p:cNvPr id="5" name="Freeform 24">
            <a:extLst>
              <a:ext uri="{FF2B5EF4-FFF2-40B4-BE49-F238E27FC236}">
                <a16:creationId xmlns:a16="http://schemas.microsoft.com/office/drawing/2014/main" id="{631A9995-548A-591B-3DF5-5BC9866A12A4}"/>
              </a:ext>
            </a:extLst>
          </p:cNvPr>
          <p:cNvSpPr/>
          <p:nvPr/>
        </p:nvSpPr>
        <p:spPr>
          <a:xfrm>
            <a:off x="0" y="0"/>
            <a:ext cx="1965978" cy="664272"/>
          </a:xfrm>
          <a:custGeom>
            <a:avLst/>
            <a:gdLst/>
            <a:ahLst/>
            <a:cxnLst/>
            <a:rect l="l" t="t" r="r" b="b"/>
            <a:pathLst>
              <a:path w="3931955" h="1328544">
                <a:moveTo>
                  <a:pt x="0" y="0"/>
                </a:moveTo>
                <a:lnTo>
                  <a:pt x="3931955" y="0"/>
                </a:lnTo>
                <a:lnTo>
                  <a:pt x="3931955" y="1328545"/>
                </a:lnTo>
                <a:lnTo>
                  <a:pt x="0" y="13285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10" name="Immagine 425">
            <a:extLst>
              <a:ext uri="{FF2B5EF4-FFF2-40B4-BE49-F238E27FC236}">
                <a16:creationId xmlns:a16="http://schemas.microsoft.com/office/drawing/2014/main" id="{0CF98226-B42D-DAF9-AA5D-E2ECE98FF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943600"/>
            <a:ext cx="765175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34F2344-E4B4-08F2-9C07-50A069B7D6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961" y="5633272"/>
            <a:ext cx="847332" cy="86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43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694" y="609600"/>
            <a:ext cx="4029076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0AEC9A5-ADB9-9D14-5696-21EADF65FC4F}"/>
              </a:ext>
            </a:extLst>
          </p:cNvPr>
          <p:cNvSpPr txBox="1"/>
          <p:nvPr/>
        </p:nvSpPr>
        <p:spPr>
          <a:xfrm>
            <a:off x="4934808" y="980728"/>
            <a:ext cx="3600400" cy="1435909"/>
          </a:xfrm>
          <a:prstGeom prst="rect">
            <a:avLst/>
          </a:prstGeom>
          <a:ln>
            <a:solidFill>
              <a:srgbClr val="FFFFFF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lIns="91440" tIns="45720" rIns="91440" bIns="45720" numCol="1" spcCol="38100" rtlCol="0" anchor="ctr">
            <a:normAutofit/>
          </a:bodyPr>
          <a:lstStyle/>
          <a:p>
            <a:pPr marR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sz="32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Trebuchet MS"/>
              </a:rPr>
              <a:t>Le </a:t>
            </a:r>
            <a:r>
              <a:rPr kumimoji="0" lang="en-US" sz="3200" b="0" i="0" u="none" strike="noStrike" kern="120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sym typeface="Trebuchet MS"/>
              </a:rPr>
              <a:t>passeggiate</a:t>
            </a:r>
            <a:r>
              <a:rPr kumimoji="0" lang="en-US" sz="32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Trebuchet MS"/>
              </a:rPr>
              <a:t> di </a:t>
            </a:r>
            <a:r>
              <a:rPr kumimoji="0" lang="en-US" sz="3200" b="0" i="0" u="none" strike="noStrike" kern="120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sym typeface="Trebuchet MS"/>
              </a:rPr>
              <a:t>quartiere</a:t>
            </a:r>
            <a:endParaRPr kumimoji="0" lang="en-US" sz="32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Trebuchet M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B3CA5D4-4DB6-B15E-7AAA-321EABE5F35F}"/>
              </a:ext>
            </a:extLst>
          </p:cNvPr>
          <p:cNvSpPr txBox="1"/>
          <p:nvPr/>
        </p:nvSpPr>
        <p:spPr>
          <a:xfrm>
            <a:off x="4756609" y="3026237"/>
            <a:ext cx="3744416" cy="2308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r>
              <a:rPr lang="it-IT" dirty="0">
                <a:solidFill>
                  <a:srgbClr val="FFFFFF"/>
                </a:solidFill>
              </a:rPr>
              <a:t>Elaborazione di micro progetti, incentivando i cittadini a Vivere il quartiere insieme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endParaRPr lang="it-IT" dirty="0">
              <a:solidFill>
                <a:srgbClr val="FFFFFF"/>
              </a:solidFill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endParaRPr lang="it-IT" dirty="0">
              <a:solidFill>
                <a:srgbClr val="FFFFFF"/>
              </a:solidFill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endParaRPr lang="it-IT" dirty="0">
              <a:solidFill>
                <a:srgbClr val="FFFFFF"/>
              </a:solidFill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71602" y="1371602"/>
            <a:ext cx="6858003" cy="4114800"/>
          </a:xfrm>
          <a:prstGeom prst="rect">
            <a:avLst/>
          </a:prstGeom>
        </p:spPr>
      </p:pic>
      <p:sp>
        <p:nvSpPr>
          <p:cNvPr id="5" name="Freeform 24">
            <a:extLst>
              <a:ext uri="{FF2B5EF4-FFF2-40B4-BE49-F238E27FC236}">
                <a16:creationId xmlns:a16="http://schemas.microsoft.com/office/drawing/2014/main" id="{631A9995-548A-591B-3DF5-5BC9866A12A4}"/>
              </a:ext>
            </a:extLst>
          </p:cNvPr>
          <p:cNvSpPr/>
          <p:nvPr/>
        </p:nvSpPr>
        <p:spPr>
          <a:xfrm>
            <a:off x="0" y="0"/>
            <a:ext cx="1965978" cy="664272"/>
          </a:xfrm>
          <a:custGeom>
            <a:avLst/>
            <a:gdLst/>
            <a:ahLst/>
            <a:cxnLst/>
            <a:rect l="l" t="t" r="r" b="b"/>
            <a:pathLst>
              <a:path w="3931955" h="1328544">
                <a:moveTo>
                  <a:pt x="0" y="0"/>
                </a:moveTo>
                <a:lnTo>
                  <a:pt x="3931955" y="0"/>
                </a:lnTo>
                <a:lnTo>
                  <a:pt x="3931955" y="1328545"/>
                </a:lnTo>
                <a:lnTo>
                  <a:pt x="0" y="13285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CCA096C-0B78-4758-E413-08257BD12B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609" y="5039423"/>
            <a:ext cx="1213226" cy="1233115"/>
          </a:xfrm>
          <a:prstGeom prst="rect">
            <a:avLst/>
          </a:prstGeom>
        </p:spPr>
      </p:pic>
      <p:pic>
        <p:nvPicPr>
          <p:cNvPr id="7" name="Immagine 425">
            <a:extLst>
              <a:ext uri="{FF2B5EF4-FFF2-40B4-BE49-F238E27FC236}">
                <a16:creationId xmlns:a16="http://schemas.microsoft.com/office/drawing/2014/main" id="{4F6BE604-ACEB-F39A-A5AB-9457B89D0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263" y="5774514"/>
            <a:ext cx="1095422" cy="697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604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694" y="609600"/>
            <a:ext cx="4029076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0AEC9A5-ADB9-9D14-5696-21EADF65FC4F}"/>
              </a:ext>
            </a:extLst>
          </p:cNvPr>
          <p:cNvSpPr txBox="1"/>
          <p:nvPr/>
        </p:nvSpPr>
        <p:spPr>
          <a:xfrm>
            <a:off x="4934808" y="980728"/>
            <a:ext cx="3600400" cy="1435909"/>
          </a:xfrm>
          <a:prstGeom prst="rect">
            <a:avLst/>
          </a:prstGeom>
          <a:ln>
            <a:solidFill>
              <a:srgbClr val="FFFFFF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lIns="91440" tIns="45720" rIns="91440" bIns="45720" numCol="1" spcCol="38100" rtlCol="0" anchor="ctr">
            <a:normAutofit/>
          </a:bodyPr>
          <a:lstStyle/>
          <a:p>
            <a:pPr marR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sz="32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Trebuchet MS"/>
              </a:rPr>
              <a:t>Le </a:t>
            </a:r>
            <a:r>
              <a:rPr kumimoji="0" lang="en-US" sz="3200" b="0" i="0" u="none" strike="noStrike" kern="120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sym typeface="Trebuchet MS"/>
              </a:rPr>
              <a:t>passeggiate</a:t>
            </a:r>
            <a:r>
              <a:rPr kumimoji="0" lang="en-US" sz="32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Trebuchet MS"/>
              </a:rPr>
              <a:t> di </a:t>
            </a:r>
            <a:r>
              <a:rPr kumimoji="0" lang="en-US" sz="3200" b="0" i="0" u="none" strike="noStrike" kern="120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sym typeface="Trebuchet MS"/>
              </a:rPr>
              <a:t>quartiere</a:t>
            </a:r>
            <a:endParaRPr kumimoji="0" lang="en-US" sz="32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Trebuchet M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B3CA5D4-4DB6-B15E-7AAA-321EABE5F35F}"/>
              </a:ext>
            </a:extLst>
          </p:cNvPr>
          <p:cNvSpPr txBox="1"/>
          <p:nvPr/>
        </p:nvSpPr>
        <p:spPr>
          <a:xfrm>
            <a:off x="4756609" y="3026237"/>
            <a:ext cx="3744416" cy="20313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r>
              <a:rPr lang="it-IT" dirty="0">
                <a:solidFill>
                  <a:srgbClr val="FFFFFF"/>
                </a:solidFill>
              </a:rPr>
              <a:t>UTILIZZO DELLO SPAZIO DEL QUARTIERE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endParaRPr lang="it-IT" dirty="0">
              <a:solidFill>
                <a:srgbClr val="FFFFFF"/>
              </a:solidFill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endParaRPr lang="it-IT" dirty="0">
              <a:solidFill>
                <a:srgbClr val="FFFFFF"/>
              </a:solidFill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endParaRPr lang="it-IT" dirty="0">
              <a:solidFill>
                <a:srgbClr val="FFFFFF"/>
              </a:solidFill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8037EB9-7085-42D3-81F3-CA28F2590795}"/>
              </a:ext>
            </a:extLst>
          </p:cNvPr>
          <p:cNvSpPr txBox="1"/>
          <p:nvPr/>
        </p:nvSpPr>
        <p:spPr>
          <a:xfrm>
            <a:off x="4756609" y="3617613"/>
            <a:ext cx="367517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>
                <a:solidFill>
                  <a:srgbClr val="FFFFFF"/>
                </a:solidFill>
              </a:rPr>
              <a:t>*   Percorsi pedonali sicuri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89" y="0"/>
            <a:ext cx="4315058" cy="6858000"/>
          </a:xfrm>
          <a:prstGeom prst="rect">
            <a:avLst/>
          </a:prstGeom>
        </p:spPr>
      </p:pic>
      <p:sp>
        <p:nvSpPr>
          <p:cNvPr id="5" name="Freeform 24">
            <a:extLst>
              <a:ext uri="{FF2B5EF4-FFF2-40B4-BE49-F238E27FC236}">
                <a16:creationId xmlns:a16="http://schemas.microsoft.com/office/drawing/2014/main" id="{631A9995-548A-591B-3DF5-5BC9866A12A4}"/>
              </a:ext>
            </a:extLst>
          </p:cNvPr>
          <p:cNvSpPr/>
          <p:nvPr/>
        </p:nvSpPr>
        <p:spPr>
          <a:xfrm>
            <a:off x="0" y="0"/>
            <a:ext cx="1965978" cy="664272"/>
          </a:xfrm>
          <a:custGeom>
            <a:avLst/>
            <a:gdLst/>
            <a:ahLst/>
            <a:cxnLst/>
            <a:rect l="l" t="t" r="r" b="b"/>
            <a:pathLst>
              <a:path w="3931955" h="1328544">
                <a:moveTo>
                  <a:pt x="0" y="0"/>
                </a:moveTo>
                <a:lnTo>
                  <a:pt x="3931955" y="0"/>
                </a:lnTo>
                <a:lnTo>
                  <a:pt x="3931955" y="1328545"/>
                </a:lnTo>
                <a:lnTo>
                  <a:pt x="0" y="13285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10" name="Immagine 425">
            <a:extLst>
              <a:ext uri="{FF2B5EF4-FFF2-40B4-BE49-F238E27FC236}">
                <a16:creationId xmlns:a16="http://schemas.microsoft.com/office/drawing/2014/main" id="{0CF98226-B42D-DAF9-AA5D-E2ECE98FF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943600"/>
            <a:ext cx="765175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1AE55B5F-0110-F6EF-D536-9C0913E688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157" y="5389797"/>
            <a:ext cx="1010003" cy="102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37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694" y="609600"/>
            <a:ext cx="4029076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0AEC9A5-ADB9-9D14-5696-21EADF65FC4F}"/>
              </a:ext>
            </a:extLst>
          </p:cNvPr>
          <p:cNvSpPr txBox="1"/>
          <p:nvPr/>
        </p:nvSpPr>
        <p:spPr>
          <a:xfrm>
            <a:off x="4934808" y="980728"/>
            <a:ext cx="3600400" cy="1435909"/>
          </a:xfrm>
          <a:prstGeom prst="rect">
            <a:avLst/>
          </a:prstGeom>
          <a:ln>
            <a:solidFill>
              <a:srgbClr val="FFFFFF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lIns="91440" tIns="45720" rIns="91440" bIns="45720" numCol="1" spcCol="38100" rtlCol="0" anchor="ctr">
            <a:normAutofit/>
          </a:bodyPr>
          <a:lstStyle/>
          <a:p>
            <a:pPr marR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sz="32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Trebuchet MS"/>
              </a:rPr>
              <a:t>Le </a:t>
            </a:r>
            <a:r>
              <a:rPr kumimoji="0" lang="en-US" sz="3200" b="0" i="0" u="none" strike="noStrike" kern="120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sym typeface="Trebuchet MS"/>
              </a:rPr>
              <a:t>passeggiate</a:t>
            </a:r>
            <a:r>
              <a:rPr kumimoji="0" lang="en-US" sz="32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Trebuchet MS"/>
              </a:rPr>
              <a:t> di </a:t>
            </a:r>
            <a:r>
              <a:rPr kumimoji="0" lang="en-US" sz="3200" b="0" i="0" u="none" strike="noStrike" kern="120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sym typeface="Trebuchet MS"/>
              </a:rPr>
              <a:t>quartiere</a:t>
            </a:r>
            <a:endParaRPr kumimoji="0" lang="en-US" sz="32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Trebuchet M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B3CA5D4-4DB6-B15E-7AAA-321EABE5F35F}"/>
              </a:ext>
            </a:extLst>
          </p:cNvPr>
          <p:cNvSpPr txBox="1"/>
          <p:nvPr/>
        </p:nvSpPr>
        <p:spPr>
          <a:xfrm>
            <a:off x="4793835" y="2602503"/>
            <a:ext cx="3744416" cy="28623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r>
              <a:rPr lang="it-IT" dirty="0">
                <a:solidFill>
                  <a:srgbClr val="FFFFFF"/>
                </a:solidFill>
              </a:rPr>
              <a:t>Rilevazione di situazioni che possano mettere in rischio la incolumità della persona anziana, degli ipovedenti e non vendenti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endParaRPr lang="it-IT" dirty="0">
              <a:solidFill>
                <a:srgbClr val="FFFFFF"/>
              </a:solidFill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endParaRPr lang="it-IT" dirty="0">
              <a:solidFill>
                <a:srgbClr val="FFFFFF"/>
              </a:solidFill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endParaRPr lang="it-IT" dirty="0">
              <a:solidFill>
                <a:srgbClr val="FFFFFF"/>
              </a:solidFill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8037EB9-7085-42D3-81F3-CA28F2590795}"/>
              </a:ext>
            </a:extLst>
          </p:cNvPr>
          <p:cNvSpPr txBox="1"/>
          <p:nvPr/>
        </p:nvSpPr>
        <p:spPr>
          <a:xfrm>
            <a:off x="4791812" y="4221088"/>
            <a:ext cx="367517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>
                <a:solidFill>
                  <a:srgbClr val="FFFFFF"/>
                </a:solidFill>
              </a:rPr>
              <a:t>*   Miglioramento delle vie per una mobilità 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09582" y="1409582"/>
            <a:ext cx="6933965" cy="4114800"/>
          </a:xfrm>
          <a:prstGeom prst="rect">
            <a:avLst/>
          </a:prstGeom>
        </p:spPr>
      </p:pic>
      <p:sp>
        <p:nvSpPr>
          <p:cNvPr id="5" name="Freeform 24">
            <a:extLst>
              <a:ext uri="{FF2B5EF4-FFF2-40B4-BE49-F238E27FC236}">
                <a16:creationId xmlns:a16="http://schemas.microsoft.com/office/drawing/2014/main" id="{631A9995-548A-591B-3DF5-5BC9866A12A4}"/>
              </a:ext>
            </a:extLst>
          </p:cNvPr>
          <p:cNvSpPr/>
          <p:nvPr/>
        </p:nvSpPr>
        <p:spPr>
          <a:xfrm>
            <a:off x="0" y="0"/>
            <a:ext cx="1965978" cy="664272"/>
          </a:xfrm>
          <a:custGeom>
            <a:avLst/>
            <a:gdLst/>
            <a:ahLst/>
            <a:cxnLst/>
            <a:rect l="l" t="t" r="r" b="b"/>
            <a:pathLst>
              <a:path w="3931955" h="1328544">
                <a:moveTo>
                  <a:pt x="0" y="0"/>
                </a:moveTo>
                <a:lnTo>
                  <a:pt x="3931955" y="0"/>
                </a:lnTo>
                <a:lnTo>
                  <a:pt x="3931955" y="1328545"/>
                </a:lnTo>
                <a:lnTo>
                  <a:pt x="0" y="13285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10" name="Immagine 425">
            <a:extLst>
              <a:ext uri="{FF2B5EF4-FFF2-40B4-BE49-F238E27FC236}">
                <a16:creationId xmlns:a16="http://schemas.microsoft.com/office/drawing/2014/main" id="{0CF98226-B42D-DAF9-AA5D-E2ECE98FF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943600"/>
            <a:ext cx="765175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D0E64C76-F460-6A17-D280-A4B70C675D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1" y="5610451"/>
            <a:ext cx="925194" cy="9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75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694" y="609600"/>
            <a:ext cx="4029076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0AEC9A5-ADB9-9D14-5696-21EADF65FC4F}"/>
              </a:ext>
            </a:extLst>
          </p:cNvPr>
          <p:cNvSpPr txBox="1"/>
          <p:nvPr/>
        </p:nvSpPr>
        <p:spPr>
          <a:xfrm>
            <a:off x="4934808" y="980728"/>
            <a:ext cx="3600400" cy="1435909"/>
          </a:xfrm>
          <a:prstGeom prst="rect">
            <a:avLst/>
          </a:prstGeom>
          <a:ln>
            <a:solidFill>
              <a:srgbClr val="FFFFFF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lIns="91440" tIns="45720" rIns="91440" bIns="45720" numCol="1" spcCol="38100" rtlCol="0" anchor="ctr">
            <a:normAutofit/>
          </a:bodyPr>
          <a:lstStyle/>
          <a:p>
            <a:pPr marR="0" algn="ctr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sz="32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Trebuchet MS"/>
              </a:rPr>
              <a:t>Le </a:t>
            </a:r>
            <a:r>
              <a:rPr kumimoji="0" lang="en-US" sz="3200" b="0" i="0" u="none" strike="noStrike" kern="120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sym typeface="Trebuchet MS"/>
              </a:rPr>
              <a:t>passeggiate</a:t>
            </a:r>
            <a:r>
              <a:rPr kumimoji="0" lang="en-US" sz="32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Trebuchet MS"/>
              </a:rPr>
              <a:t> di </a:t>
            </a:r>
            <a:r>
              <a:rPr kumimoji="0" lang="en-US" sz="3200" b="0" i="0" u="none" strike="noStrike" kern="120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sym typeface="Trebuchet MS"/>
              </a:rPr>
              <a:t>quartiere</a:t>
            </a:r>
            <a:endParaRPr kumimoji="0" lang="en-US" sz="32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Trebuchet M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B3CA5D4-4DB6-B15E-7AAA-321EABE5F35F}"/>
              </a:ext>
            </a:extLst>
          </p:cNvPr>
          <p:cNvSpPr txBox="1"/>
          <p:nvPr/>
        </p:nvSpPr>
        <p:spPr>
          <a:xfrm>
            <a:off x="4788023" y="3366483"/>
            <a:ext cx="3744416" cy="25853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r>
              <a:rPr lang="it-IT" dirty="0">
                <a:solidFill>
                  <a:srgbClr val="FFFFFF"/>
                </a:solidFill>
              </a:rPr>
              <a:t>UTILIZZO DELLO SPAZIO PUBBLICO, SUPERANDO GLI OSTACOLI CHE IMPEDISCONO LA DEAMBULAZIONE SICURA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endParaRPr lang="it-IT" dirty="0">
              <a:solidFill>
                <a:srgbClr val="FFFFFF"/>
              </a:solidFill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endParaRPr lang="it-IT" dirty="0">
              <a:solidFill>
                <a:srgbClr val="FFFFFF"/>
              </a:solidFill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endParaRPr lang="it-IT" dirty="0">
              <a:solidFill>
                <a:srgbClr val="FFFFFF"/>
              </a:solidFill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836"/>
            <a:ext cx="4427984" cy="6858000"/>
          </a:xfrm>
          <a:prstGeom prst="rect">
            <a:avLst/>
          </a:prstGeom>
        </p:spPr>
      </p:pic>
      <p:sp>
        <p:nvSpPr>
          <p:cNvPr id="5" name="Freeform 24">
            <a:extLst>
              <a:ext uri="{FF2B5EF4-FFF2-40B4-BE49-F238E27FC236}">
                <a16:creationId xmlns:a16="http://schemas.microsoft.com/office/drawing/2014/main" id="{631A9995-548A-591B-3DF5-5BC9866A12A4}"/>
              </a:ext>
            </a:extLst>
          </p:cNvPr>
          <p:cNvSpPr/>
          <p:nvPr/>
        </p:nvSpPr>
        <p:spPr>
          <a:xfrm>
            <a:off x="0" y="0"/>
            <a:ext cx="1965978" cy="664272"/>
          </a:xfrm>
          <a:custGeom>
            <a:avLst/>
            <a:gdLst/>
            <a:ahLst/>
            <a:cxnLst/>
            <a:rect l="l" t="t" r="r" b="b"/>
            <a:pathLst>
              <a:path w="3931955" h="1328544">
                <a:moveTo>
                  <a:pt x="0" y="0"/>
                </a:moveTo>
                <a:lnTo>
                  <a:pt x="3931955" y="0"/>
                </a:lnTo>
                <a:lnTo>
                  <a:pt x="3931955" y="1328545"/>
                </a:lnTo>
                <a:lnTo>
                  <a:pt x="0" y="13285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93A89F5-892C-22E5-A346-AC57902EE4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5486307"/>
            <a:ext cx="1069210" cy="1086738"/>
          </a:xfrm>
          <a:prstGeom prst="rect">
            <a:avLst/>
          </a:prstGeom>
        </p:spPr>
      </p:pic>
      <p:pic>
        <p:nvPicPr>
          <p:cNvPr id="7" name="Immagine 425">
            <a:extLst>
              <a:ext uri="{FF2B5EF4-FFF2-40B4-BE49-F238E27FC236}">
                <a16:creationId xmlns:a16="http://schemas.microsoft.com/office/drawing/2014/main" id="{B88F9044-BD71-57C6-AF22-8EE5F7E2C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288" y="5805264"/>
            <a:ext cx="864687" cy="625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358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694" y="609600"/>
            <a:ext cx="4029076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0AEC9A5-ADB9-9D14-5696-21EADF65FC4F}"/>
              </a:ext>
            </a:extLst>
          </p:cNvPr>
          <p:cNvSpPr txBox="1"/>
          <p:nvPr/>
        </p:nvSpPr>
        <p:spPr>
          <a:xfrm>
            <a:off x="4934808" y="980728"/>
            <a:ext cx="3600400" cy="1435909"/>
          </a:xfrm>
          <a:prstGeom prst="rect">
            <a:avLst/>
          </a:prstGeom>
          <a:ln>
            <a:solidFill>
              <a:srgbClr val="FFFFFF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lIns="91440" tIns="45720" rIns="91440" bIns="45720" numCol="1" spcCol="38100" rtlCol="0" anchor="ctr">
            <a:normAutofit/>
          </a:bodyPr>
          <a:lstStyle/>
          <a:p>
            <a:pPr marR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sz="32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Trebuchet MS"/>
              </a:rPr>
              <a:t>Le </a:t>
            </a:r>
            <a:r>
              <a:rPr kumimoji="0" lang="en-US" sz="3200" b="0" i="0" u="none" strike="noStrike" kern="120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sym typeface="Trebuchet MS"/>
              </a:rPr>
              <a:t>passeggiate</a:t>
            </a:r>
            <a:r>
              <a:rPr kumimoji="0" lang="en-US" sz="32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Trebuchet MS"/>
              </a:rPr>
              <a:t> di </a:t>
            </a:r>
            <a:r>
              <a:rPr kumimoji="0" lang="en-US" sz="3200" b="0" i="0" u="none" strike="noStrike" kern="120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sym typeface="Trebuchet MS"/>
              </a:rPr>
              <a:t>quartiere</a:t>
            </a:r>
            <a:endParaRPr kumimoji="0" lang="en-US" sz="32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Trebuchet M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B3CA5D4-4DB6-B15E-7AAA-321EABE5F35F}"/>
              </a:ext>
            </a:extLst>
          </p:cNvPr>
          <p:cNvSpPr txBox="1"/>
          <p:nvPr/>
        </p:nvSpPr>
        <p:spPr>
          <a:xfrm>
            <a:off x="4756609" y="3026237"/>
            <a:ext cx="3744416" cy="25853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r>
              <a:rPr lang="it-IT" dirty="0">
                <a:solidFill>
                  <a:srgbClr val="FFFFFF"/>
                </a:solidFill>
              </a:rPr>
              <a:t>Per promuovere azioni volte a facilitare l’esercizio dell’autonomia e della mobilità nel contesto urbano.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endParaRPr lang="it-IT" dirty="0">
              <a:solidFill>
                <a:srgbClr val="FFFFFF"/>
              </a:solidFill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endParaRPr lang="it-IT" dirty="0">
              <a:solidFill>
                <a:srgbClr val="FFFFFF"/>
              </a:solidFill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endParaRPr lang="it-IT" dirty="0">
              <a:solidFill>
                <a:srgbClr val="FFFFFF"/>
              </a:solidFill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1999" cy="6858000"/>
          </a:xfrm>
          <a:prstGeom prst="rect">
            <a:avLst/>
          </a:prstGeom>
        </p:spPr>
      </p:pic>
      <p:sp>
        <p:nvSpPr>
          <p:cNvPr id="5" name="Freeform 24">
            <a:extLst>
              <a:ext uri="{FF2B5EF4-FFF2-40B4-BE49-F238E27FC236}">
                <a16:creationId xmlns:a16="http://schemas.microsoft.com/office/drawing/2014/main" id="{631A9995-548A-591B-3DF5-5BC9866A12A4}"/>
              </a:ext>
            </a:extLst>
          </p:cNvPr>
          <p:cNvSpPr/>
          <p:nvPr/>
        </p:nvSpPr>
        <p:spPr>
          <a:xfrm>
            <a:off x="0" y="0"/>
            <a:ext cx="1965978" cy="664272"/>
          </a:xfrm>
          <a:custGeom>
            <a:avLst/>
            <a:gdLst/>
            <a:ahLst/>
            <a:cxnLst/>
            <a:rect l="l" t="t" r="r" b="b"/>
            <a:pathLst>
              <a:path w="3931955" h="1328544">
                <a:moveTo>
                  <a:pt x="0" y="0"/>
                </a:moveTo>
                <a:lnTo>
                  <a:pt x="3931955" y="0"/>
                </a:lnTo>
                <a:lnTo>
                  <a:pt x="3931955" y="1328545"/>
                </a:lnTo>
                <a:lnTo>
                  <a:pt x="0" y="13285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10" name="Immagine 425">
            <a:extLst>
              <a:ext uri="{FF2B5EF4-FFF2-40B4-BE49-F238E27FC236}">
                <a16:creationId xmlns:a16="http://schemas.microsoft.com/office/drawing/2014/main" id="{0CF98226-B42D-DAF9-AA5D-E2ECE98FF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943600"/>
            <a:ext cx="765175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6FD7F014-F0E5-8CB0-09D3-BA1F3E7384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5813589"/>
            <a:ext cx="765175" cy="77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84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 descr="Foglietti adesivi con punti di domanda">
            <a:extLst>
              <a:ext uri="{FF2B5EF4-FFF2-40B4-BE49-F238E27FC236}">
                <a16:creationId xmlns:a16="http://schemas.microsoft.com/office/drawing/2014/main" id="{6AD515CE-ACFE-FFEF-A86B-50A24372F0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21" y="0"/>
            <a:ext cx="9143979" cy="6857990"/>
          </a:xfrm>
          <a:prstGeom prst="rect">
            <a:avLst/>
          </a:prstGeom>
        </p:spPr>
      </p:pic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694" y="609600"/>
            <a:ext cx="4029076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0AEC9A5-ADB9-9D14-5696-21EADF65FC4F}"/>
              </a:ext>
            </a:extLst>
          </p:cNvPr>
          <p:cNvSpPr txBox="1"/>
          <p:nvPr/>
        </p:nvSpPr>
        <p:spPr>
          <a:xfrm>
            <a:off x="4934808" y="980728"/>
            <a:ext cx="3600400" cy="1435909"/>
          </a:xfrm>
          <a:prstGeom prst="rect">
            <a:avLst/>
          </a:prstGeom>
          <a:ln>
            <a:solidFill>
              <a:srgbClr val="FFFFFF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lIns="91440" tIns="45720" rIns="91440" bIns="45720" numCol="1" spcCol="38100" rtlCol="0" anchor="ctr">
            <a:normAutofit/>
          </a:bodyPr>
          <a:lstStyle/>
          <a:p>
            <a:pPr marR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</a:pPr>
            <a:r>
              <a:rPr lang="en-US" sz="3200" kern="1200" dirty="0" err="1">
                <a:solidFill>
                  <a:srgbClr val="FFFFFF"/>
                </a:solidFill>
              </a:rPr>
              <a:t>Perchè</a:t>
            </a:r>
            <a:r>
              <a:rPr lang="en-US" sz="3200" kern="1200" dirty="0">
                <a:solidFill>
                  <a:srgbClr val="FFFFFF"/>
                </a:solidFill>
              </a:rPr>
              <a:t> vi </a:t>
            </a:r>
            <a:r>
              <a:rPr lang="en-US" sz="3200" kern="1200" dirty="0" err="1">
                <a:solidFill>
                  <a:srgbClr val="FFFFFF"/>
                </a:solidFill>
              </a:rPr>
              <a:t>abbiamo</a:t>
            </a:r>
            <a:r>
              <a:rPr lang="en-US" sz="3200" kern="1200" dirty="0">
                <a:solidFill>
                  <a:srgbClr val="FFFFFF"/>
                </a:solidFill>
              </a:rPr>
              <a:t> </a:t>
            </a:r>
            <a:r>
              <a:rPr lang="en-US" sz="3200" kern="1200" dirty="0" err="1">
                <a:solidFill>
                  <a:srgbClr val="FFFFFF"/>
                </a:solidFill>
              </a:rPr>
              <a:t>coinvolto</a:t>
            </a:r>
            <a:r>
              <a:rPr kumimoji="0" lang="en-US" sz="32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Trebuchet MS"/>
              </a:rPr>
              <a:t>?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D0D366F-455D-4298-97E9-89785ADAE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694" y="609600"/>
            <a:ext cx="4029076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825" y="399531"/>
            <a:ext cx="1280813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B3CA5D4-4DB6-B15E-7AAA-321EABE5F35F}"/>
              </a:ext>
            </a:extLst>
          </p:cNvPr>
          <p:cNvSpPr txBox="1"/>
          <p:nvPr/>
        </p:nvSpPr>
        <p:spPr>
          <a:xfrm>
            <a:off x="4756609" y="3026237"/>
            <a:ext cx="374441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rPr>
              <a:t>Per lavorare insieme!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sp>
        <p:nvSpPr>
          <p:cNvPr id="5" name="Freeform 24">
            <a:extLst>
              <a:ext uri="{FF2B5EF4-FFF2-40B4-BE49-F238E27FC236}">
                <a16:creationId xmlns:a16="http://schemas.microsoft.com/office/drawing/2014/main" id="{631A9995-548A-591B-3DF5-5BC9866A12A4}"/>
              </a:ext>
            </a:extLst>
          </p:cNvPr>
          <p:cNvSpPr/>
          <p:nvPr/>
        </p:nvSpPr>
        <p:spPr>
          <a:xfrm>
            <a:off x="0" y="-14239"/>
            <a:ext cx="1965978" cy="664272"/>
          </a:xfrm>
          <a:custGeom>
            <a:avLst/>
            <a:gdLst/>
            <a:ahLst/>
            <a:cxnLst/>
            <a:rect l="l" t="t" r="r" b="b"/>
            <a:pathLst>
              <a:path w="3931955" h="1328544">
                <a:moveTo>
                  <a:pt x="0" y="0"/>
                </a:moveTo>
                <a:lnTo>
                  <a:pt x="3931955" y="0"/>
                </a:lnTo>
                <a:lnTo>
                  <a:pt x="3931955" y="1328545"/>
                </a:lnTo>
                <a:lnTo>
                  <a:pt x="0" y="13285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8037EB9-7085-42D3-81F3-CA28F2590795}"/>
              </a:ext>
            </a:extLst>
          </p:cNvPr>
          <p:cNvSpPr txBox="1"/>
          <p:nvPr/>
        </p:nvSpPr>
        <p:spPr>
          <a:xfrm>
            <a:off x="4756609" y="3617613"/>
            <a:ext cx="367517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rPr>
              <a:t>Per comprendere i bisogni e le risorse del territorio!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A128756-6DD2-490F-87A9-BABE838386E0}"/>
              </a:ext>
            </a:extLst>
          </p:cNvPr>
          <p:cNvSpPr txBox="1"/>
          <p:nvPr/>
        </p:nvSpPr>
        <p:spPr>
          <a:xfrm>
            <a:off x="4822643" y="4463707"/>
            <a:ext cx="367517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rPr>
              <a:t>Per costruire nuove alleanze!</a:t>
            </a:r>
          </a:p>
        </p:txBody>
      </p:sp>
    </p:spTree>
    <p:extLst>
      <p:ext uri="{BB962C8B-B14F-4D97-AF65-F5344CB8AC3E}">
        <p14:creationId xmlns:p14="http://schemas.microsoft.com/office/powerpoint/2010/main" val="166554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BCA36EA5-8463-7AF5-CAA8-EADEC8400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97" y="3789040"/>
            <a:ext cx="2765618" cy="210633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Obiettivo</a:t>
            </a:r>
            <a:r>
              <a:rPr lang="en-US" sz="3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del </a:t>
            </a:r>
            <a:r>
              <a:rPr lang="en-US" sz="3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Portierato</a:t>
            </a:r>
            <a:r>
              <a:rPr lang="en-US" sz="3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Sociale</a:t>
            </a:r>
            <a:r>
              <a:rPr lang="en-US" sz="3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13" name="Immagine 12" descr="Frecce che bucano le note">
            <a:extLst>
              <a:ext uri="{FF2B5EF4-FFF2-40B4-BE49-F238E27FC236}">
                <a16:creationId xmlns:a16="http://schemas.microsoft.com/office/drawing/2014/main" id="{87E987F9-9F54-ED7D-FC2E-53E0427AFC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5" b="18047"/>
          <a:stretch/>
        </p:blipFill>
        <p:spPr>
          <a:xfrm>
            <a:off x="-1" y="10"/>
            <a:ext cx="9144001" cy="342899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EC81CC9-EAC3-3907-9268-3A583E3B6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700" y="3401858"/>
            <a:ext cx="9155400" cy="123363"/>
            <a:chOff x="-5025" y="6737718"/>
            <a:chExt cx="12207200" cy="12336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65915B0-4647-B7BB-3CDF-D62A16FCB0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A416CD1-48B0-ADCA-33F6-A12FBD9EE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12D8E70F-A5DA-C6BF-A5C1-0635956656BC}"/>
              </a:ext>
            </a:extLst>
          </p:cNvPr>
          <p:cNvSpPr txBox="1">
            <a:spLocks/>
          </p:cNvSpPr>
          <p:nvPr/>
        </p:nvSpPr>
        <p:spPr>
          <a:xfrm>
            <a:off x="3347864" y="4221088"/>
            <a:ext cx="5429639" cy="208823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mv="urn:schemas-microsoft-com:mac:vml" xmlns:mc="http://schemas.openxmlformats.org/markup-compatibility/2006" val="1"/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marL="0" indent="0" hangingPunct="1">
              <a:lnSpc>
                <a:spcPct val="90000"/>
              </a:lnSpc>
              <a:buNone/>
            </a:pPr>
            <a:r>
              <a:rPr lang="en-US" sz="2400" kern="1200" dirty="0" err="1">
                <a:solidFill>
                  <a:schemeClr val="bg1"/>
                </a:solidFill>
              </a:rPr>
              <a:t>Sostenere</a:t>
            </a:r>
            <a:r>
              <a:rPr lang="en-US" sz="2400" kern="1200" dirty="0">
                <a:solidFill>
                  <a:schemeClr val="bg1"/>
                </a:solidFill>
              </a:rPr>
              <a:t> un </a:t>
            </a:r>
            <a:r>
              <a:rPr lang="en-US" sz="2400" kern="1200" dirty="0" err="1">
                <a:solidFill>
                  <a:schemeClr val="bg1"/>
                </a:solidFill>
              </a:rPr>
              <a:t>modello</a:t>
            </a:r>
            <a:r>
              <a:rPr lang="en-US" sz="2400" kern="1200" dirty="0">
                <a:solidFill>
                  <a:schemeClr val="bg1"/>
                </a:solidFill>
              </a:rPr>
              <a:t> di presa in </a:t>
            </a:r>
            <a:r>
              <a:rPr lang="en-US" sz="2400" kern="1200" dirty="0" err="1">
                <a:solidFill>
                  <a:schemeClr val="bg1"/>
                </a:solidFill>
              </a:rPr>
              <a:t>carico</a:t>
            </a:r>
            <a:r>
              <a:rPr lang="en-US" sz="2400" kern="1200" dirty="0">
                <a:solidFill>
                  <a:schemeClr val="bg1"/>
                </a:solidFill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</a:rPr>
              <a:t>integrata</a:t>
            </a:r>
            <a:r>
              <a:rPr lang="en-US" sz="2400" kern="1200" dirty="0">
                <a:solidFill>
                  <a:schemeClr val="bg1"/>
                </a:solidFill>
              </a:rPr>
              <a:t> e </a:t>
            </a:r>
            <a:r>
              <a:rPr lang="en-US" sz="2400" kern="1200" dirty="0" err="1">
                <a:solidFill>
                  <a:schemeClr val="bg1"/>
                </a:solidFill>
              </a:rPr>
              <a:t>personalizzata</a:t>
            </a:r>
            <a:r>
              <a:rPr lang="en-US" sz="2400" kern="1200" dirty="0">
                <a:solidFill>
                  <a:schemeClr val="bg1"/>
                </a:solidFill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</a:rPr>
              <a:t>dell’anziano</a:t>
            </a:r>
            <a:r>
              <a:rPr lang="en-US" sz="2400" kern="1200" dirty="0">
                <a:solidFill>
                  <a:schemeClr val="bg1"/>
                </a:solidFill>
              </a:rPr>
              <a:t> e </a:t>
            </a:r>
            <a:r>
              <a:rPr lang="en-US" sz="2400" kern="1200" dirty="0" err="1">
                <a:solidFill>
                  <a:schemeClr val="bg1"/>
                </a:solidFill>
              </a:rPr>
              <a:t>della</a:t>
            </a:r>
            <a:r>
              <a:rPr lang="en-US" sz="2400" kern="1200" dirty="0">
                <a:solidFill>
                  <a:schemeClr val="bg1"/>
                </a:solidFill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</a:rPr>
              <a:t>sua</a:t>
            </a:r>
            <a:r>
              <a:rPr lang="en-US" sz="2400" kern="1200" dirty="0">
                <a:solidFill>
                  <a:schemeClr val="bg1"/>
                </a:solidFill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</a:rPr>
              <a:t>famiglia</a:t>
            </a:r>
            <a:r>
              <a:rPr lang="en-US" sz="2400" kern="1200" dirty="0">
                <a:solidFill>
                  <a:schemeClr val="bg1"/>
                </a:solidFill>
              </a:rPr>
              <a:t> con </a:t>
            </a:r>
            <a:r>
              <a:rPr lang="en-US" sz="2400" kern="1200" dirty="0" err="1">
                <a:solidFill>
                  <a:schemeClr val="bg1"/>
                </a:solidFill>
              </a:rPr>
              <a:t>partecipazione</a:t>
            </a:r>
            <a:r>
              <a:rPr lang="en-US" sz="2400" kern="1200" dirty="0">
                <a:solidFill>
                  <a:schemeClr val="bg1"/>
                </a:solidFill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</a:rPr>
              <a:t>della</a:t>
            </a:r>
            <a:r>
              <a:rPr lang="en-US" sz="2400" kern="1200" dirty="0">
                <a:solidFill>
                  <a:schemeClr val="bg1"/>
                </a:solidFill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</a:rPr>
              <a:t>comunità</a:t>
            </a:r>
            <a:r>
              <a:rPr lang="en-US" sz="2400" kern="1200" dirty="0">
                <a:solidFill>
                  <a:schemeClr val="bg1"/>
                </a:solidFill>
              </a:rPr>
              <a:t>, del </a:t>
            </a:r>
            <a:r>
              <a:rPr lang="en-US" sz="2400" kern="1200" dirty="0" err="1">
                <a:solidFill>
                  <a:schemeClr val="bg1"/>
                </a:solidFill>
              </a:rPr>
              <a:t>territorio</a:t>
            </a:r>
            <a:r>
              <a:rPr lang="en-US" sz="2400" kern="1200" dirty="0">
                <a:solidFill>
                  <a:schemeClr val="bg1"/>
                </a:solidFill>
              </a:rPr>
              <a:t>, del </a:t>
            </a:r>
            <a:r>
              <a:rPr lang="en-US" sz="2400" kern="1200" dirty="0" err="1">
                <a:solidFill>
                  <a:schemeClr val="bg1"/>
                </a:solidFill>
              </a:rPr>
              <a:t>quartiere</a:t>
            </a:r>
            <a:r>
              <a:rPr lang="en-US" sz="2400" kern="12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" name="Freeform 24">
            <a:extLst>
              <a:ext uri="{FF2B5EF4-FFF2-40B4-BE49-F238E27FC236}">
                <a16:creationId xmlns:a16="http://schemas.microsoft.com/office/drawing/2014/main" id="{1FCD0CB4-0A3F-DDC2-E23F-2C10CD49C45B}"/>
              </a:ext>
            </a:extLst>
          </p:cNvPr>
          <p:cNvSpPr/>
          <p:nvPr/>
        </p:nvSpPr>
        <p:spPr>
          <a:xfrm>
            <a:off x="186925" y="146177"/>
            <a:ext cx="1965978" cy="664272"/>
          </a:xfrm>
          <a:custGeom>
            <a:avLst/>
            <a:gdLst/>
            <a:ahLst/>
            <a:cxnLst/>
            <a:rect l="l" t="t" r="r" b="b"/>
            <a:pathLst>
              <a:path w="3931955" h="1328544">
                <a:moveTo>
                  <a:pt x="0" y="0"/>
                </a:moveTo>
                <a:lnTo>
                  <a:pt x="3931955" y="0"/>
                </a:lnTo>
                <a:lnTo>
                  <a:pt x="3931955" y="1328545"/>
                </a:lnTo>
                <a:lnTo>
                  <a:pt x="0" y="13285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3" name="object 12">
            <a:extLst>
              <a:ext uri="{FF2B5EF4-FFF2-40B4-BE49-F238E27FC236}">
                <a16:creationId xmlns:a16="http://schemas.microsoft.com/office/drawing/2014/main" id="{47A24F20-92DF-16EF-6383-7FBE73BAE5B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 rot="10466480">
            <a:off x="55895" y="5248217"/>
            <a:ext cx="1968902" cy="1618089"/>
          </a:xfrm>
          <a:prstGeom prst="rect">
            <a:avLst/>
          </a:prstGeom>
        </p:spPr>
      </p:pic>
      <p:pic>
        <p:nvPicPr>
          <p:cNvPr id="10" name="Immagine 425">
            <a:extLst>
              <a:ext uri="{FF2B5EF4-FFF2-40B4-BE49-F238E27FC236}">
                <a16:creationId xmlns:a16="http://schemas.microsoft.com/office/drawing/2014/main" id="{0CF98226-B42D-DAF9-AA5D-E2ECE98FF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408" y="6065639"/>
            <a:ext cx="765175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6931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69C9563-3F88-F4E8-69B1-522A21F2E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4274" y="5867399"/>
            <a:ext cx="8275452" cy="609599"/>
            <a:chOff x="-5025" y="6450350"/>
            <a:chExt cx="12207199" cy="60959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96B58CA-5165-43D0-E5AA-7EB35159F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A445985-8854-4E17-9010-F0B467A869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8933287" y="3791062"/>
              <a:ext cx="609599" cy="5928175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395536" y="1772816"/>
            <a:ext cx="8229600" cy="4137324"/>
          </a:xfrm>
        </p:spPr>
        <p:txBody>
          <a:bodyPr/>
          <a:lstStyle/>
          <a:p>
            <a:r>
              <a:rPr lang="it-IT" dirty="0">
                <a:solidFill>
                  <a:schemeClr val="tx2">
                    <a:lumMod val="20000"/>
                    <a:lumOff val="80000"/>
                  </a:schemeClr>
                </a:solidFill>
              </a:rPr>
              <a:t>Il PORTIERATO SOCIALE è nato come una delle azioni della Co-Progettazione di </a:t>
            </a:r>
            <a:r>
              <a:rPr lang="it-IT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SiFaRete</a:t>
            </a:r>
            <a:r>
              <a:rPr lang="it-IT" dirty="0">
                <a:solidFill>
                  <a:schemeClr val="tx2">
                    <a:lumMod val="20000"/>
                    <a:lumOff val="80000"/>
                  </a:schemeClr>
                </a:solidFill>
              </a:rPr>
              <a:t>, e si sviluppa e concretizza, oggi, con il progetto </a:t>
            </a:r>
            <a:r>
              <a:rPr lang="it-IT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CrossCare</a:t>
            </a:r>
            <a:r>
              <a:rPr lang="it-IT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2.0 con l’obiettivo di realizzare interventi per la presa in carico leggera e di contrasto alla solitudine a supporto di persone anziane in condizioni di fragilità.</a:t>
            </a:r>
          </a:p>
          <a:p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996985" y="1040394"/>
            <a:ext cx="6912768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600" b="0" i="0" u="none" strike="noStrike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rPr>
              <a:t>PORTIERATO SOCIALE (2023)</a:t>
            </a:r>
          </a:p>
        </p:txBody>
      </p:sp>
      <p:pic>
        <p:nvPicPr>
          <p:cNvPr id="8" name="Immagine 425">
            <a:extLst>
              <a:ext uri="{FF2B5EF4-FFF2-40B4-BE49-F238E27FC236}">
                <a16:creationId xmlns:a16="http://schemas.microsoft.com/office/drawing/2014/main" id="{0CF98226-B42D-DAF9-AA5D-E2ECE98FF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019800"/>
            <a:ext cx="765175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24">
            <a:extLst>
              <a:ext uri="{FF2B5EF4-FFF2-40B4-BE49-F238E27FC236}">
                <a16:creationId xmlns:a16="http://schemas.microsoft.com/office/drawing/2014/main" id="{FB440825-8071-5AA6-B3D4-3A940210B1C4}"/>
              </a:ext>
            </a:extLst>
          </p:cNvPr>
          <p:cNvSpPr/>
          <p:nvPr/>
        </p:nvSpPr>
        <p:spPr>
          <a:xfrm>
            <a:off x="0" y="42881"/>
            <a:ext cx="1965978" cy="664272"/>
          </a:xfrm>
          <a:custGeom>
            <a:avLst/>
            <a:gdLst/>
            <a:ahLst/>
            <a:cxnLst/>
            <a:rect l="l" t="t" r="r" b="b"/>
            <a:pathLst>
              <a:path w="3931955" h="1328544">
                <a:moveTo>
                  <a:pt x="0" y="0"/>
                </a:moveTo>
                <a:lnTo>
                  <a:pt x="3931955" y="0"/>
                </a:lnTo>
                <a:lnTo>
                  <a:pt x="3931955" y="1328545"/>
                </a:lnTo>
                <a:lnTo>
                  <a:pt x="0" y="13285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8608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69C9563-3F88-F4E8-69B1-522A21F2E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4274" y="5791199"/>
            <a:ext cx="8275452" cy="609600"/>
            <a:chOff x="-5025" y="6374150"/>
            <a:chExt cx="12207200" cy="6096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96B58CA-5165-43D0-E5AA-7EB35159F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A445985-8854-4E17-9010-F0B467A869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8933288" y="3714862"/>
              <a:ext cx="609600" cy="5928175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4"/>
          </a:xfrm>
        </p:spPr>
        <p:txBody>
          <a:bodyPr/>
          <a:lstStyle/>
          <a:p>
            <a:r>
              <a:rPr lang="it-IT" dirty="0">
                <a:solidFill>
                  <a:schemeClr val="tx2">
                    <a:lumMod val="20000"/>
                    <a:lumOff val="80000"/>
                  </a:schemeClr>
                </a:solidFill>
              </a:rPr>
              <a:t>La risposta del Portierato Sociale ai bisogni delle persone anziane del quartiere è la costruzione di una rete di aiuti che, partendo dal basso, dia  appoggio ad una fragilità appena ancora non conclamata ed emergente.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115616" y="943146"/>
            <a:ext cx="6912768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600" b="0" i="0" u="none" strike="noStrike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rPr>
              <a:t>PORTIERATO SOCIALE </a:t>
            </a:r>
          </a:p>
        </p:txBody>
      </p:sp>
      <p:pic>
        <p:nvPicPr>
          <p:cNvPr id="8" name="Immagine 425">
            <a:extLst>
              <a:ext uri="{FF2B5EF4-FFF2-40B4-BE49-F238E27FC236}">
                <a16:creationId xmlns:a16="http://schemas.microsoft.com/office/drawing/2014/main" id="{0CF98226-B42D-DAF9-AA5D-E2ECE98FF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943600"/>
            <a:ext cx="765175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24">
            <a:extLst>
              <a:ext uri="{FF2B5EF4-FFF2-40B4-BE49-F238E27FC236}">
                <a16:creationId xmlns:a16="http://schemas.microsoft.com/office/drawing/2014/main" id="{3A812778-71CD-8DCF-4F1D-6B9796577682}"/>
              </a:ext>
            </a:extLst>
          </p:cNvPr>
          <p:cNvSpPr/>
          <p:nvPr/>
        </p:nvSpPr>
        <p:spPr>
          <a:xfrm>
            <a:off x="0" y="10112"/>
            <a:ext cx="1965978" cy="664272"/>
          </a:xfrm>
          <a:custGeom>
            <a:avLst/>
            <a:gdLst/>
            <a:ahLst/>
            <a:cxnLst/>
            <a:rect l="l" t="t" r="r" b="b"/>
            <a:pathLst>
              <a:path w="3931955" h="1328544">
                <a:moveTo>
                  <a:pt x="0" y="0"/>
                </a:moveTo>
                <a:lnTo>
                  <a:pt x="3931955" y="0"/>
                </a:lnTo>
                <a:lnTo>
                  <a:pt x="3931955" y="1328545"/>
                </a:lnTo>
                <a:lnTo>
                  <a:pt x="0" y="13285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7888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69C9563-3F88-F4E8-69B1-522A21F2E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4274" y="6019799"/>
            <a:ext cx="8275452" cy="457199"/>
            <a:chOff x="-5025" y="6602750"/>
            <a:chExt cx="12207199" cy="45719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96B58CA-5165-43D0-E5AA-7EB35159F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A445985-8854-4E17-9010-F0B467A869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034178" y="3891953"/>
              <a:ext cx="457199" cy="5878793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896544"/>
          </a:xfrm>
        </p:spPr>
        <p:txBody>
          <a:bodyPr/>
          <a:lstStyle/>
          <a:p>
            <a:r>
              <a:rPr lang="it-IT" dirty="0">
                <a:solidFill>
                  <a:schemeClr val="tx2">
                    <a:lumMod val="20000"/>
                    <a:lumOff val="80000"/>
                  </a:schemeClr>
                </a:solidFill>
              </a:rPr>
              <a:t>L’intento del Portierato Sociale è quello di svilupparsi in senso orizzontale, coltivando le potenzialità del quartiere creando connessioni e opportunità tra cittadini e le associazioni che desiderano mettere a disposizione tempo, disponibilità e competenze. Per rendere la vita più semplice e solidale.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2420143" y="908364"/>
            <a:ext cx="4608512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600" b="0" i="0" u="none" strike="noStrike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rPr>
              <a:t>PORTIERATO SOCIALE </a:t>
            </a:r>
          </a:p>
        </p:txBody>
      </p:sp>
      <p:pic>
        <p:nvPicPr>
          <p:cNvPr id="8" name="Immagine 425">
            <a:extLst>
              <a:ext uri="{FF2B5EF4-FFF2-40B4-BE49-F238E27FC236}">
                <a16:creationId xmlns:a16="http://schemas.microsoft.com/office/drawing/2014/main" id="{0CF98226-B42D-DAF9-AA5D-E2ECE98FF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096000"/>
            <a:ext cx="765175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24">
            <a:extLst>
              <a:ext uri="{FF2B5EF4-FFF2-40B4-BE49-F238E27FC236}">
                <a16:creationId xmlns:a16="http://schemas.microsoft.com/office/drawing/2014/main" id="{6A655CCC-EFD8-A3DC-3ECE-A14C43C11F71}"/>
              </a:ext>
            </a:extLst>
          </p:cNvPr>
          <p:cNvSpPr/>
          <p:nvPr/>
        </p:nvSpPr>
        <p:spPr>
          <a:xfrm>
            <a:off x="0" y="0"/>
            <a:ext cx="1965978" cy="664272"/>
          </a:xfrm>
          <a:custGeom>
            <a:avLst/>
            <a:gdLst/>
            <a:ahLst/>
            <a:cxnLst/>
            <a:rect l="l" t="t" r="r" b="b"/>
            <a:pathLst>
              <a:path w="3931955" h="1328544">
                <a:moveTo>
                  <a:pt x="0" y="0"/>
                </a:moveTo>
                <a:lnTo>
                  <a:pt x="3931955" y="0"/>
                </a:lnTo>
                <a:lnTo>
                  <a:pt x="3931955" y="1328545"/>
                </a:lnTo>
                <a:lnTo>
                  <a:pt x="0" y="13285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2396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69C9563-3F88-F4E8-69B1-522A21F2E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4274" y="6019799"/>
            <a:ext cx="8275453" cy="533399"/>
            <a:chOff x="-5025" y="6602750"/>
            <a:chExt cx="12207202" cy="53339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96B58CA-5165-43D0-E5AA-7EB35159F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A445985-8854-4E17-9010-F0B467A869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8971389" y="3905362"/>
              <a:ext cx="533399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asellaDiTesto 2"/>
          <p:cNvSpPr txBox="1"/>
          <p:nvPr/>
        </p:nvSpPr>
        <p:spPr>
          <a:xfrm>
            <a:off x="2555776" y="852460"/>
            <a:ext cx="4608512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600" b="0" i="0" u="none" strike="noStrike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rPr>
              <a:t>PORTIERATO SOCIALE </a:t>
            </a:r>
          </a:p>
        </p:txBody>
      </p:sp>
      <p:pic>
        <p:nvPicPr>
          <p:cNvPr id="8" name="Immagine 425">
            <a:extLst>
              <a:ext uri="{FF2B5EF4-FFF2-40B4-BE49-F238E27FC236}">
                <a16:creationId xmlns:a16="http://schemas.microsoft.com/office/drawing/2014/main" id="{0CF98226-B42D-DAF9-AA5D-E2ECE98FF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019800"/>
            <a:ext cx="765175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678" y="1605778"/>
            <a:ext cx="4237562" cy="4307031"/>
          </a:xfrm>
          <a:prstGeom prst="rect">
            <a:avLst/>
          </a:prstGeom>
        </p:spPr>
      </p:pic>
      <p:sp>
        <p:nvSpPr>
          <p:cNvPr id="2" name="Freeform 24">
            <a:extLst>
              <a:ext uri="{FF2B5EF4-FFF2-40B4-BE49-F238E27FC236}">
                <a16:creationId xmlns:a16="http://schemas.microsoft.com/office/drawing/2014/main" id="{4FF40129-1A2A-D8B1-2814-9EB14DA2A7C8}"/>
              </a:ext>
            </a:extLst>
          </p:cNvPr>
          <p:cNvSpPr/>
          <p:nvPr/>
        </p:nvSpPr>
        <p:spPr>
          <a:xfrm>
            <a:off x="0" y="31440"/>
            <a:ext cx="1965978" cy="664272"/>
          </a:xfrm>
          <a:custGeom>
            <a:avLst/>
            <a:gdLst/>
            <a:ahLst/>
            <a:cxnLst/>
            <a:rect l="l" t="t" r="r" b="b"/>
            <a:pathLst>
              <a:path w="3931955" h="1328544">
                <a:moveTo>
                  <a:pt x="0" y="0"/>
                </a:moveTo>
                <a:lnTo>
                  <a:pt x="3931955" y="0"/>
                </a:lnTo>
                <a:lnTo>
                  <a:pt x="3931955" y="1328545"/>
                </a:lnTo>
                <a:lnTo>
                  <a:pt x="0" y="13285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4944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267744" y="46368"/>
            <a:ext cx="561662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600" b="0" i="0" u="none" strike="noStrike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rPr>
              <a:t>PORTIERATO SOCIALE </a:t>
            </a:r>
          </a:p>
        </p:txBody>
      </p:sp>
      <p:pic>
        <p:nvPicPr>
          <p:cNvPr id="1026" name="Immagin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3"/>
          <a:stretch>
            <a:fillRect/>
          </a:stretch>
        </p:blipFill>
        <p:spPr bwMode="auto">
          <a:xfrm>
            <a:off x="0" y="692697"/>
            <a:ext cx="9144000" cy="616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699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Immagine 425">
            <a:extLst>
              <a:ext uri="{FF2B5EF4-FFF2-40B4-BE49-F238E27FC236}">
                <a16:creationId xmlns:a16="http://schemas.microsoft.com/office/drawing/2014/main" id="{0CF98226-B42D-DAF9-AA5D-E2ECE98FF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410200"/>
            <a:ext cx="765175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276600"/>
            <a:ext cx="944579" cy="936104"/>
          </a:xfrm>
          <a:prstGeom prst="rect">
            <a:avLst/>
          </a:prstGeom>
        </p:spPr>
      </p:pic>
      <p:sp>
        <p:nvSpPr>
          <p:cNvPr id="2" name="Freeform 24">
            <a:extLst>
              <a:ext uri="{FF2B5EF4-FFF2-40B4-BE49-F238E27FC236}">
                <a16:creationId xmlns:a16="http://schemas.microsoft.com/office/drawing/2014/main" id="{A7D075D2-4D74-A1B2-1939-CB8ABCF393A4}"/>
              </a:ext>
            </a:extLst>
          </p:cNvPr>
          <p:cNvSpPr/>
          <p:nvPr/>
        </p:nvSpPr>
        <p:spPr>
          <a:xfrm>
            <a:off x="18661" y="0"/>
            <a:ext cx="1965978" cy="664272"/>
          </a:xfrm>
          <a:custGeom>
            <a:avLst/>
            <a:gdLst/>
            <a:ahLst/>
            <a:cxnLst/>
            <a:rect l="l" t="t" r="r" b="b"/>
            <a:pathLst>
              <a:path w="3931955" h="1328544">
                <a:moveTo>
                  <a:pt x="0" y="0"/>
                </a:moveTo>
                <a:lnTo>
                  <a:pt x="3931955" y="0"/>
                </a:lnTo>
                <a:lnTo>
                  <a:pt x="3931955" y="1328545"/>
                </a:lnTo>
                <a:lnTo>
                  <a:pt x="0" y="13285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1929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69C9563-3F88-F4E8-69B1-522A21F2E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4274" y="5867399"/>
            <a:ext cx="8275452" cy="609600"/>
            <a:chOff x="-5025" y="6450350"/>
            <a:chExt cx="12207200" cy="6096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96B58CA-5165-43D0-E5AA-7EB35159F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A445985-8854-4E17-9010-F0B467A869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8933288" y="3791062"/>
              <a:ext cx="609600" cy="5928175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Immagine 425">
            <a:extLst>
              <a:ext uri="{FF2B5EF4-FFF2-40B4-BE49-F238E27FC236}">
                <a16:creationId xmlns:a16="http://schemas.microsoft.com/office/drawing/2014/main" id="{0CF98226-B42D-DAF9-AA5D-E2ECE98FF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943600"/>
            <a:ext cx="765175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Freeform 24">
            <a:extLst>
              <a:ext uri="{FF2B5EF4-FFF2-40B4-BE49-F238E27FC236}">
                <a16:creationId xmlns:a16="http://schemas.microsoft.com/office/drawing/2014/main" id="{D1C65C8A-A68F-4E6F-626C-DB8A3D502EDD}"/>
              </a:ext>
            </a:extLst>
          </p:cNvPr>
          <p:cNvSpPr/>
          <p:nvPr/>
        </p:nvSpPr>
        <p:spPr>
          <a:xfrm>
            <a:off x="157750" y="123530"/>
            <a:ext cx="1965978" cy="664272"/>
          </a:xfrm>
          <a:custGeom>
            <a:avLst/>
            <a:gdLst/>
            <a:ahLst/>
            <a:cxnLst/>
            <a:rect l="l" t="t" r="r" b="b"/>
            <a:pathLst>
              <a:path w="3931955" h="1328544">
                <a:moveTo>
                  <a:pt x="0" y="0"/>
                </a:moveTo>
                <a:lnTo>
                  <a:pt x="3931955" y="0"/>
                </a:lnTo>
                <a:lnTo>
                  <a:pt x="3931955" y="1328545"/>
                </a:lnTo>
                <a:lnTo>
                  <a:pt x="0" y="13285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7" name="Rectangle 21">
            <a:extLst>
              <a:ext uri="{FF2B5EF4-FFF2-40B4-BE49-F238E27FC236}">
                <a16:creationId xmlns:a16="http://schemas.microsoft.com/office/drawing/2014/main" id="{A8E7E1D3-A945-D352-3994-4C6C1118A810}"/>
              </a:ext>
            </a:extLst>
          </p:cNvPr>
          <p:cNvSpPr/>
          <p:nvPr/>
        </p:nvSpPr>
        <p:spPr>
          <a:xfrm>
            <a:off x="3707904" y="1"/>
            <a:ext cx="5436096" cy="646331"/>
          </a:xfrm>
          <a:prstGeom prst="rect">
            <a:avLst/>
          </a:prstGeom>
          <a:solidFill>
            <a:srgbClr val="003399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r>
              <a:rPr lang="it-IT" sz="3600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 sportello di ascolto</a:t>
            </a:r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34274" y="1124744"/>
            <a:ext cx="8229600" cy="45423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>
                <a:solidFill>
                  <a:schemeClr val="tx2">
                    <a:lumMod val="20000"/>
                    <a:lumOff val="80000"/>
                  </a:schemeClr>
                </a:solidFill>
              </a:rPr>
              <a:t>Lo sportello di ascolto è in primo luogo, uno spazio dove la persona incontra una figura di fiducia a capire la richiesta.</a:t>
            </a:r>
          </a:p>
          <a:p>
            <a:pPr marL="0" indent="0">
              <a:buNone/>
            </a:pPr>
            <a:r>
              <a:rPr lang="it-IT" dirty="0">
                <a:solidFill>
                  <a:schemeClr val="tx2">
                    <a:lumMod val="20000"/>
                    <a:lumOff val="80000"/>
                  </a:schemeClr>
                </a:solidFill>
              </a:rPr>
              <a:t>Lo scopo è quello di intercettare, facendo leva sulla dimensione socio-relazionale, il bisogno di aiuto della persona anziana prima che venga presa in carico dai Servizi Socio-assistenziali, a seguito di un suo inevitabile aggravamento. 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6583368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rgbClr val="000000"/>
      </a:dk1>
      <a:lt1>
        <a:srgbClr val="003399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i Office">
      <a:majorFont>
        <a:latin typeface="Helvetica"/>
        <a:ea typeface="Helvetica"/>
        <a:cs typeface="Helvetica"/>
      </a:majorFont>
      <a:minorFont>
        <a:latin typeface="Trebuchet MS"/>
        <a:ea typeface="Trebuchet MS"/>
        <a:cs typeface="Trebuchet MS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i Office">
      <a:majorFont>
        <a:latin typeface="Helvetica"/>
        <a:ea typeface="Helvetica"/>
        <a:cs typeface="Helvetica"/>
      </a:majorFont>
      <a:minorFont>
        <a:latin typeface="Trebuchet MS"/>
        <a:ea typeface="Trebuchet MS"/>
        <a:cs typeface="Trebuchet MS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207c4b3-cf37-476b-b9a0-b1ec28707c7a">
      <Terms xmlns="http://schemas.microsoft.com/office/infopath/2007/PartnerControls"/>
    </lcf76f155ced4ddcb4097134ff3c332f>
    <TaxCatchAll xmlns="e2d91360-9947-4f34-a68b-7785f784f45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AD938B30D3E5A42B566A544FC0C73DE" ma:contentTypeVersion="15" ma:contentTypeDescription="Creare un nuovo documento." ma:contentTypeScope="" ma:versionID="579b843562f5e7b2cc8bfa61ed6b2d35">
  <xsd:schema xmlns:xsd="http://www.w3.org/2001/XMLSchema" xmlns:xs="http://www.w3.org/2001/XMLSchema" xmlns:p="http://schemas.microsoft.com/office/2006/metadata/properties" xmlns:ns2="a207c4b3-cf37-476b-b9a0-b1ec28707c7a" xmlns:ns3="e2d91360-9947-4f34-a68b-7785f784f452" xmlns:ns4="38ececed-3ea4-4e7e-8cd9-c59d4f9fbd4c" targetNamespace="http://schemas.microsoft.com/office/2006/metadata/properties" ma:root="true" ma:fieldsID="71f704ae131f5ab38b939754d3ee6627" ns2:_="" ns3:_="" ns4:_="">
    <xsd:import namespace="a207c4b3-cf37-476b-b9a0-b1ec28707c7a"/>
    <xsd:import namespace="e2d91360-9947-4f34-a68b-7785f784f452"/>
    <xsd:import namespace="38ececed-3ea4-4e7e-8cd9-c59d4f9fbd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SearchProperties" minOccurs="0"/>
                <xsd:element ref="ns4:SharedWithUsers" minOccurs="0"/>
                <xsd:element ref="ns4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07c4b3-cf37-476b-b9a0-b1ec28707c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Tag immagine" ma:readOnly="false" ma:fieldId="{5cf76f15-5ced-4ddc-b409-7134ff3c332f}" ma:taxonomyMulti="true" ma:sspId="252770ad-00cc-4ae9-9402-9859c165757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d91360-9947-4f34-a68b-7785f784f452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ed036735-9ba7-4806-8fb0-d2cbd866a953}" ma:internalName="TaxCatchAll" ma:showField="CatchAllData" ma:web="e2d91360-9947-4f34-a68b-7785f784f4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ececed-3ea4-4e7e-8cd9-c59d4f9fbd4c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3D12D9E-A18D-4DE2-A5F5-AB37C61EF3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6F8D0EF-EA99-4C15-8131-C5B5D94879A7}">
  <ds:schemaRefs>
    <ds:schemaRef ds:uri="http://schemas.microsoft.com/office/2006/metadata/properties"/>
    <ds:schemaRef ds:uri="a207c4b3-cf37-476b-b9a0-b1ec28707c7a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e2d91360-9947-4f34-a68b-7785f784f452"/>
    <ds:schemaRef ds:uri="http://purl.org/dc/elements/1.1/"/>
    <ds:schemaRef ds:uri="http://schemas.microsoft.com/office/infopath/2007/PartnerControls"/>
    <ds:schemaRef ds:uri="38ececed-3ea4-4e7e-8cd9-c59d4f9fbd4c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0648897-BB93-4C0A-A1CB-BE1B1DDC5B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207c4b3-cf37-476b-b9a0-b1ec28707c7a"/>
    <ds:schemaRef ds:uri="e2d91360-9947-4f34-a68b-7785f784f452"/>
    <ds:schemaRef ds:uri="38ececed-3ea4-4e7e-8cd9-c59d4f9fbd4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11126</TotalTime>
  <Words>789</Words>
  <Application>Microsoft Office PowerPoint</Application>
  <PresentationFormat>Presentazione su schermo (4:3)</PresentationFormat>
  <Paragraphs>100</Paragraphs>
  <Slides>28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4" baseType="lpstr">
      <vt:lpstr>Aharoni</vt:lpstr>
      <vt:lpstr>Arial</vt:lpstr>
      <vt:lpstr>DecimaWE Rg</vt:lpstr>
      <vt:lpstr>Open Sans</vt:lpstr>
      <vt:lpstr>Trebuchet MS</vt:lpstr>
      <vt:lpstr>Tema di Office</vt:lpstr>
      <vt:lpstr>Presentazione standard di PowerPoint</vt:lpstr>
      <vt:lpstr>Cos’è il portierato sociale?</vt:lpstr>
      <vt:lpstr>Obiettivo del Portierato Sociale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Attività offerte</vt:lpstr>
      <vt:lpstr>Attività offerte</vt:lpstr>
      <vt:lpstr>Attività offerte</vt:lpstr>
      <vt:lpstr>Attività offerte</vt:lpstr>
      <vt:lpstr>Attività offerte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CONTEXT ANALYSIS</dc:title>
  <dc:creator>adg.itaslo@regione.fvg.it</dc:creator>
  <cp:lastModifiedBy>Francesco Mosetti</cp:lastModifiedBy>
  <cp:revision>610</cp:revision>
  <dcterms:created xsi:type="dcterms:W3CDTF">2024-06-10T12:58:53Z</dcterms:created>
  <dcterms:modified xsi:type="dcterms:W3CDTF">2024-06-11T12:22:01Z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0x0101002AD938B30D3E5A42B566A544FC0C73DE</vt:lpwstr>
  </property>
  <property fmtid="{D5CDD505-2E9C-101B-9397-08002B2CF9AE}" pid="3" name="MediaServiceImageTags">
    <vt:lpwstr/>
  </property>
</Properties>
</file>